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60" r:id="rId3"/>
    <p:sldId id="261" r:id="rId4"/>
    <p:sldId id="262" r:id="rId5"/>
    <p:sldId id="263" r:id="rId6"/>
    <p:sldId id="289" r:id="rId7"/>
    <p:sldId id="264" r:id="rId8"/>
    <p:sldId id="265" r:id="rId9"/>
    <p:sldId id="267" r:id="rId10"/>
    <p:sldId id="290" r:id="rId11"/>
    <p:sldId id="268" r:id="rId12"/>
    <p:sldId id="291" r:id="rId13"/>
    <p:sldId id="269" r:id="rId14"/>
    <p:sldId id="270" r:id="rId15"/>
    <p:sldId id="292" r:id="rId16"/>
    <p:sldId id="293" r:id="rId17"/>
    <p:sldId id="294" r:id="rId18"/>
    <p:sldId id="271" r:id="rId19"/>
    <p:sldId id="273" r:id="rId20"/>
    <p:sldId id="274" r:id="rId21"/>
    <p:sldId id="276" r:id="rId22"/>
    <p:sldId id="277" r:id="rId23"/>
    <p:sldId id="278" r:id="rId24"/>
    <p:sldId id="295" r:id="rId25"/>
    <p:sldId id="279" r:id="rId26"/>
    <p:sldId id="281" r:id="rId27"/>
    <p:sldId id="258" r:id="rId28"/>
    <p:sldId id="282" r:id="rId29"/>
    <p:sldId id="283" r:id="rId30"/>
    <p:sldId id="296" r:id="rId31"/>
    <p:sldId id="285" r:id="rId32"/>
    <p:sldId id="286" r:id="rId33"/>
    <p:sldId id="287" r:id="rId34"/>
    <p:sldId id="288" r:id="rId35"/>
    <p:sldId id="25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4694"/>
  </p:normalViewPr>
  <p:slideViewPr>
    <p:cSldViewPr snapToGrid="0" snapToObjects="1">
      <p:cViewPr varScale="1">
        <p:scale>
          <a:sx n="124" d="100"/>
          <a:sy n="12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C77D3-8434-0745-ABEC-141B70BC0CC1}" type="datetimeFigureOut">
              <a:rPr lang="fr-CA" smtClean="0"/>
              <a:t>19-12-03</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540F0-433D-3C45-AB1C-729FAAE91D64}" type="slidenum">
              <a:rPr lang="fr-CA" smtClean="0"/>
              <a:t>‹n°›</a:t>
            </a:fld>
            <a:endParaRPr lang="fr-CA"/>
          </a:p>
        </p:txBody>
      </p:sp>
    </p:spTree>
    <p:extLst>
      <p:ext uri="{BB962C8B-B14F-4D97-AF65-F5344CB8AC3E}">
        <p14:creationId xmlns:p14="http://schemas.microsoft.com/office/powerpoint/2010/main" val="594139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9ADEB9E-3CE2-4441-B92B-A304562036BD}" type="datetime1">
              <a:rPr lang="fr-CA" smtClean="0"/>
              <a:t>19-12-03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E047FC9-3E82-EA47-92C5-F7D664778127}" type="datetime1">
              <a:rPr lang="fr-CA" smtClean="0"/>
              <a:t>19-12-03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434B11-1ED7-4F45-9433-6331423159A3}" type="datetime1">
              <a:rPr lang="fr-CA" smtClean="0"/>
              <a:t>19-12-03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B7FA0E3-98E9-294F-9062-C90E523C7511}" type="datetime1">
              <a:rPr lang="fr-CA" smtClean="0"/>
              <a:t>19-12-03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C479FD-CD59-6F42-A66D-40DF42FF12B0}" type="datetime1">
              <a:rPr lang="fr-CA" smtClean="0"/>
              <a:t>19-12-03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D7E2722-9731-F749-AD56-C26D5CA275F5}" type="datetime1">
              <a:rPr lang="fr-CA" smtClean="0"/>
              <a:t>19-12-03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241EFC5-31C0-7040-9588-5CBBE25E2D79}" type="datetime1">
              <a:rPr lang="fr-CA" smtClean="0"/>
              <a:t>19-12-03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5E38118-3CC5-4740-8B97-63576075CD59}" type="datetime1">
              <a:rPr lang="fr-CA" smtClean="0"/>
              <a:t>19-12-03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40138-7D9C-554D-9801-2D6FCA9EF404}" type="datetime1">
              <a:rPr lang="fr-CA" smtClean="0"/>
              <a:t>19-12-03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0F2F9D1-2389-4346-89CA-8A4E25FA824E}" type="datetime1">
              <a:rPr lang="fr-CA" smtClean="0"/>
              <a:t>19-12-03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6B4790D-1755-F44B-BE82-4ACE7276F8AE}" type="datetime1">
              <a:rPr lang="fr-CA" smtClean="0"/>
              <a:t>19-12-03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9DEE718-A02E-7748-BF45-0C18B7163A4A}" type="datetime1">
              <a:rPr lang="fr-CA" smtClean="0"/>
              <a:t>19-12-03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0.tiff"/><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tif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74446-D25E-A745-9A03-E1CE14398CC8}"/>
              </a:ext>
            </a:extLst>
          </p:cNvPr>
          <p:cNvSpPr>
            <a:spLocks noGrp="1"/>
          </p:cNvSpPr>
          <p:nvPr>
            <p:ph type="ctrTitle"/>
          </p:nvPr>
        </p:nvSpPr>
        <p:spPr/>
        <p:txBody>
          <a:bodyPr/>
          <a:lstStyle/>
          <a:p>
            <a:r>
              <a:rPr lang="fr-CA" sz="4400"/>
              <a:t>la </a:t>
            </a:r>
            <a:r>
              <a:rPr lang="fr-CA" sz="4400" dirty="0"/>
              <a:t>notion de Combat chez Henry Corbin</a:t>
            </a:r>
          </a:p>
        </p:txBody>
      </p:sp>
      <p:sp>
        <p:nvSpPr>
          <p:cNvPr id="3" name="Sous-titre 2">
            <a:extLst>
              <a:ext uri="{FF2B5EF4-FFF2-40B4-BE49-F238E27FC236}">
                <a16:creationId xmlns:a16="http://schemas.microsoft.com/office/drawing/2014/main" id="{96F1AF68-12E7-5749-94A9-869AFCB2811D}"/>
              </a:ext>
            </a:extLst>
          </p:cNvPr>
          <p:cNvSpPr>
            <a:spLocks noGrp="1"/>
          </p:cNvSpPr>
          <p:nvPr>
            <p:ph type="subTitle" idx="1"/>
          </p:nvPr>
        </p:nvSpPr>
        <p:spPr/>
        <p:txBody>
          <a:bodyPr/>
          <a:lstStyle/>
          <a:p>
            <a:r>
              <a:rPr lang="fr-CA" dirty="0"/>
              <a:t>Daniel Proulx, Ph. D. </a:t>
            </a:r>
          </a:p>
        </p:txBody>
      </p:sp>
      <p:sp>
        <p:nvSpPr>
          <p:cNvPr id="4" name="Espace réservé du numéro de diapositive 3">
            <a:extLst>
              <a:ext uri="{FF2B5EF4-FFF2-40B4-BE49-F238E27FC236}">
                <a16:creationId xmlns:a16="http://schemas.microsoft.com/office/drawing/2014/main" id="{E479B668-3988-B34D-B710-06BAA46D1EF2}"/>
              </a:ext>
            </a:extLst>
          </p:cNvPr>
          <p:cNvSpPr>
            <a:spLocks noGrp="1"/>
          </p:cNvSpPr>
          <p:nvPr>
            <p:ph type="sldNum" sz="quarter" idx="12"/>
          </p:nvPr>
        </p:nvSpPr>
        <p:spPr/>
        <p:txBody>
          <a:bodyPr/>
          <a:lstStyle/>
          <a:p>
            <a:fld id="{69E57DC2-970A-4B3E-BB1C-7A09969E49DF}" type="slidenum">
              <a:rPr lang="en-US" smtClean="0"/>
              <a:pPr/>
              <a:t>1</a:t>
            </a:fld>
            <a:endParaRPr lang="en-US" dirty="0"/>
          </a:p>
        </p:txBody>
      </p:sp>
    </p:spTree>
    <p:extLst>
      <p:ext uri="{BB962C8B-B14F-4D97-AF65-F5344CB8AC3E}">
        <p14:creationId xmlns:p14="http://schemas.microsoft.com/office/powerpoint/2010/main" val="3285300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E24CF-8DEE-3E44-B5C5-BDBA18422398}"/>
              </a:ext>
            </a:extLst>
          </p:cNvPr>
          <p:cNvSpPr>
            <a:spLocks noGrp="1"/>
          </p:cNvSpPr>
          <p:nvPr>
            <p:ph type="title"/>
          </p:nvPr>
        </p:nvSpPr>
        <p:spPr>
          <a:xfrm>
            <a:off x="1023562" y="685800"/>
            <a:ext cx="10493524" cy="1485900"/>
          </a:xfrm>
        </p:spPr>
        <p:txBody>
          <a:bodyPr>
            <a:normAutofit/>
          </a:bodyPr>
          <a:lstStyle/>
          <a:p>
            <a:r>
              <a:rPr lang="en-US" b="1" dirty="0"/>
              <a:t>Descriptions </a:t>
            </a:r>
            <a:r>
              <a:rPr lang="en-US" b="1" dirty="0" err="1"/>
              <a:t>cosmologiques</a:t>
            </a:r>
            <a:r>
              <a:rPr lang="en-US" b="1" dirty="0"/>
              <a:t> et « combat </a:t>
            </a:r>
            <a:r>
              <a:rPr lang="en-US" b="1" dirty="0" err="1"/>
              <a:t>spirituel</a:t>
            </a:r>
            <a:r>
              <a:rPr lang="en-US" b="1" dirty="0"/>
              <a:t> »</a:t>
            </a:r>
            <a:endParaRPr lang="fr-CA" dirty="0"/>
          </a:p>
        </p:txBody>
      </p:sp>
      <p:sp>
        <p:nvSpPr>
          <p:cNvPr id="9" name="Rectangle 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u contenu 2">
            <a:extLst>
              <a:ext uri="{FF2B5EF4-FFF2-40B4-BE49-F238E27FC236}">
                <a16:creationId xmlns:a16="http://schemas.microsoft.com/office/drawing/2014/main" id="{27F7BE4B-F6A2-2E49-ABFC-244BE38FAF67}"/>
              </a:ext>
            </a:extLst>
          </p:cNvPr>
          <p:cNvSpPr>
            <a:spLocks noGrp="1"/>
          </p:cNvSpPr>
          <p:nvPr>
            <p:ph idx="1"/>
          </p:nvPr>
        </p:nvSpPr>
        <p:spPr>
          <a:xfrm>
            <a:off x="1023562" y="2286000"/>
            <a:ext cx="6429424" cy="3581400"/>
          </a:xfrm>
        </p:spPr>
        <p:txBody>
          <a:bodyPr>
            <a:normAutofit/>
          </a:bodyPr>
          <a:lstStyle/>
          <a:p>
            <a:pPr marL="457200" indent="-457200">
              <a:spcBef>
                <a:spcPts val="0"/>
              </a:spcBef>
              <a:spcAft>
                <a:spcPts val="600"/>
              </a:spcAft>
              <a:buFont typeface="+mj-lt"/>
              <a:buAutoNum type="arabicPeriod"/>
            </a:pPr>
            <a:r>
              <a:rPr lang="fr-CA" sz="3200" dirty="0"/>
              <a:t>Essentiellement la décennie 1945-1955</a:t>
            </a:r>
          </a:p>
          <a:p>
            <a:pPr marL="457200" indent="-457200">
              <a:spcBef>
                <a:spcPts val="0"/>
              </a:spcBef>
              <a:spcAft>
                <a:spcPts val="600"/>
              </a:spcAft>
              <a:buFont typeface="+mj-lt"/>
              <a:buAutoNum type="arabicPeriod"/>
            </a:pPr>
            <a:r>
              <a:rPr lang="fr-CA" sz="3200" dirty="0"/>
              <a:t>Description des structures métaphysiques et angélologiques</a:t>
            </a:r>
          </a:p>
          <a:p>
            <a:pPr marL="457200" indent="-457200">
              <a:spcBef>
                <a:spcPts val="0"/>
              </a:spcBef>
              <a:spcAft>
                <a:spcPts val="600"/>
              </a:spcAft>
              <a:buFont typeface="+mj-lt"/>
              <a:buAutoNum type="arabicPeriod"/>
            </a:pPr>
            <a:r>
              <a:rPr lang="fr-CA" sz="3200" dirty="0"/>
              <a:t>Mazdéisme et ismaélisme</a:t>
            </a:r>
          </a:p>
          <a:p>
            <a:endParaRPr lang="fr-CA" sz="3200" dirty="0"/>
          </a:p>
        </p:txBody>
      </p:sp>
      <p:pic>
        <p:nvPicPr>
          <p:cNvPr id="4" name="Image 3">
            <a:extLst>
              <a:ext uri="{FF2B5EF4-FFF2-40B4-BE49-F238E27FC236}">
                <a16:creationId xmlns:a16="http://schemas.microsoft.com/office/drawing/2014/main" id="{A8B111F8-7517-0B40-B0C8-5A884778C633}"/>
              </a:ext>
            </a:extLst>
          </p:cNvPr>
          <p:cNvPicPr>
            <a:picLocks noChangeAspect="1"/>
          </p:cNvPicPr>
          <p:nvPr/>
        </p:nvPicPr>
        <p:blipFill>
          <a:blip r:embed="rId2"/>
          <a:stretch>
            <a:fillRect/>
          </a:stretch>
        </p:blipFill>
        <p:spPr>
          <a:xfrm>
            <a:off x="7452986" y="2324782"/>
            <a:ext cx="3778792" cy="3542618"/>
          </a:xfrm>
          <a:prstGeom prst="rect">
            <a:avLst/>
          </a:prstGeom>
        </p:spPr>
      </p:pic>
      <p:sp>
        <p:nvSpPr>
          <p:cNvPr id="5" name="Espace réservé du numéro de diapositive 4">
            <a:extLst>
              <a:ext uri="{FF2B5EF4-FFF2-40B4-BE49-F238E27FC236}">
                <a16:creationId xmlns:a16="http://schemas.microsoft.com/office/drawing/2014/main" id="{8619889E-9E80-8C4A-AB33-DAC5038E9E96}"/>
              </a:ext>
            </a:extLst>
          </p:cNvPr>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8006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761F8FC0-2E51-5948-84DF-E0FA8878545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9000" contrast="25000"/>
                    </a14:imgEffect>
                  </a14:imgLayer>
                </a14:imgProps>
              </a:ext>
            </a:extLst>
          </a:blip>
          <a:srcRect l="908" r="2539"/>
          <a:stretch/>
        </p:blipFill>
        <p:spPr>
          <a:xfrm>
            <a:off x="20" y="10"/>
            <a:ext cx="4966232" cy="6857990"/>
          </a:xfrm>
          <a:prstGeom prst="rect">
            <a:avLst/>
          </a:prstGeom>
        </p:spPr>
      </p:pic>
      <p:sp>
        <p:nvSpPr>
          <p:cNvPr id="14"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4" name="Titre 3">
            <a:extLst>
              <a:ext uri="{FF2B5EF4-FFF2-40B4-BE49-F238E27FC236}">
                <a16:creationId xmlns:a16="http://schemas.microsoft.com/office/drawing/2014/main" id="{17848040-3728-3241-B631-E02557786480}"/>
              </a:ext>
            </a:extLst>
          </p:cNvPr>
          <p:cNvSpPr>
            <a:spLocks noGrp="1"/>
          </p:cNvSpPr>
          <p:nvPr>
            <p:ph type="ctrTitle"/>
          </p:nvPr>
        </p:nvSpPr>
        <p:spPr>
          <a:xfrm>
            <a:off x="6138004" y="1480930"/>
            <a:ext cx="5607908" cy="3254321"/>
          </a:xfrm>
        </p:spPr>
        <p:txBody>
          <a:bodyPr>
            <a:normAutofit/>
          </a:bodyPr>
          <a:lstStyle/>
          <a:p>
            <a:pPr algn="l"/>
            <a:r>
              <a:rPr lang="fr-CA" sz="7000" b="1" cap="small" dirty="0"/>
              <a:t>Évolution du thème du combat</a:t>
            </a:r>
            <a:endParaRPr lang="fr-CA" sz="7000" dirty="0"/>
          </a:p>
        </p:txBody>
      </p:sp>
      <p:sp>
        <p:nvSpPr>
          <p:cNvPr id="8" name="ZoneTexte 7">
            <a:extLst>
              <a:ext uri="{FF2B5EF4-FFF2-40B4-BE49-F238E27FC236}">
                <a16:creationId xmlns:a16="http://schemas.microsoft.com/office/drawing/2014/main" id="{752E34C9-1147-9748-B1CD-8B1FB2FC2486}"/>
              </a:ext>
            </a:extLst>
          </p:cNvPr>
          <p:cNvSpPr txBox="1"/>
          <p:nvPr/>
        </p:nvSpPr>
        <p:spPr>
          <a:xfrm>
            <a:off x="5240572" y="5792041"/>
            <a:ext cx="6649014" cy="646331"/>
          </a:xfrm>
          <a:prstGeom prst="rect">
            <a:avLst/>
          </a:prstGeom>
          <a:noFill/>
        </p:spPr>
        <p:txBody>
          <a:bodyPr wrap="square" rtlCol="0">
            <a:spAutoFit/>
          </a:bodyPr>
          <a:lstStyle/>
          <a:p>
            <a:r>
              <a:rPr lang="fr-FR" i="1" dirty="0"/>
              <a:t>Eranos-Jahrbuch – Der </a:t>
            </a:r>
            <a:r>
              <a:rPr lang="fr-FR" i="1" dirty="0" err="1"/>
              <a:t>Mensch</a:t>
            </a:r>
            <a:r>
              <a:rPr lang="fr-FR" i="1" dirty="0"/>
              <a:t> </a:t>
            </a:r>
            <a:r>
              <a:rPr lang="fr-FR" i="1" dirty="0" err="1"/>
              <a:t>im</a:t>
            </a:r>
            <a:r>
              <a:rPr lang="fr-FR" i="1" dirty="0"/>
              <a:t> </a:t>
            </a:r>
            <a:r>
              <a:rPr lang="fr-FR" i="1" dirty="0" err="1"/>
              <a:t>Spannungsfeld</a:t>
            </a:r>
            <a:r>
              <a:rPr lang="fr-FR" i="1" dirty="0"/>
              <a:t> der </a:t>
            </a:r>
            <a:r>
              <a:rPr lang="fr-FR" i="1" dirty="0" err="1"/>
              <a:t>Ordnungen</a:t>
            </a:r>
            <a:r>
              <a:rPr lang="fr-FR" dirty="0"/>
              <a:t>, vol. XXX/1961, Zürich, Rhein-Verlag, 1962, p. 69-125.</a:t>
            </a:r>
            <a:r>
              <a:rPr lang="fr-CA" dirty="0"/>
              <a:t> </a:t>
            </a:r>
          </a:p>
        </p:txBody>
      </p:sp>
      <p:sp>
        <p:nvSpPr>
          <p:cNvPr id="2" name="Espace réservé du numéro de diapositive 1">
            <a:extLst>
              <a:ext uri="{FF2B5EF4-FFF2-40B4-BE49-F238E27FC236}">
                <a16:creationId xmlns:a16="http://schemas.microsoft.com/office/drawing/2014/main" id="{45E5EC53-9100-5243-BC18-02D53D2631DF}"/>
              </a:ext>
            </a:extLst>
          </p:cNvPr>
          <p:cNvSpPr>
            <a:spLocks noGrp="1"/>
          </p:cNvSpPr>
          <p:nvPr>
            <p:ph type="sldNum" sz="quarter" idx="12"/>
          </p:nvPr>
        </p:nvSpPr>
        <p:spPr/>
        <p:txBody>
          <a:bodyPr/>
          <a:lstStyle/>
          <a:p>
            <a:fld id="{69E57DC2-970A-4B3E-BB1C-7A09969E49DF}" type="slidenum">
              <a:rPr lang="en-US" smtClean="0"/>
              <a:pPr/>
              <a:t>11</a:t>
            </a:fld>
            <a:endParaRPr lang="en-US" dirty="0"/>
          </a:p>
        </p:txBody>
      </p:sp>
    </p:spTree>
    <p:extLst>
      <p:ext uri="{BB962C8B-B14F-4D97-AF65-F5344CB8AC3E}">
        <p14:creationId xmlns:p14="http://schemas.microsoft.com/office/powerpoint/2010/main" val="2853212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AFFE19-E1F6-CE4E-AC2E-5581F9B0646B}"/>
              </a:ext>
            </a:extLst>
          </p:cNvPr>
          <p:cNvSpPr>
            <a:spLocks noGrp="1"/>
          </p:cNvSpPr>
          <p:nvPr>
            <p:ph type="title"/>
          </p:nvPr>
        </p:nvSpPr>
        <p:spPr/>
        <p:txBody>
          <a:bodyPr/>
          <a:lstStyle/>
          <a:p>
            <a:r>
              <a:rPr lang="fr-FR" dirty="0"/>
              <a:t>Le positionnement corbinien</a:t>
            </a:r>
            <a:endParaRPr lang="fr-CA" dirty="0"/>
          </a:p>
        </p:txBody>
      </p:sp>
      <p:sp>
        <p:nvSpPr>
          <p:cNvPr id="3" name="Espace réservé du contenu 2">
            <a:extLst>
              <a:ext uri="{FF2B5EF4-FFF2-40B4-BE49-F238E27FC236}">
                <a16:creationId xmlns:a16="http://schemas.microsoft.com/office/drawing/2014/main" id="{7D6A5624-D300-1A46-93C0-A24FA2C5E4A6}"/>
              </a:ext>
            </a:extLst>
          </p:cNvPr>
          <p:cNvSpPr>
            <a:spLocks noGrp="1"/>
          </p:cNvSpPr>
          <p:nvPr>
            <p:ph idx="1"/>
          </p:nvPr>
        </p:nvSpPr>
        <p:spPr>
          <a:xfrm>
            <a:off x="1371600" y="2286000"/>
            <a:ext cx="8599118" cy="3581400"/>
          </a:xfrm>
        </p:spPr>
        <p:txBody>
          <a:bodyPr>
            <a:normAutofit/>
          </a:bodyPr>
          <a:lstStyle/>
          <a:p>
            <a:pPr marL="0" indent="0">
              <a:buNone/>
            </a:pPr>
            <a:r>
              <a:rPr lang="fr-FR" sz="3200" dirty="0"/>
              <a:t>« L’abo­lition de la dualitude n’est consommée que si la fravarti suc­combe aux Ténèbres. Ce qui eschatologiquement s’offre alors à l’homme, c’est une fausse Daēnā, caricature de son humanité mutilée, reflet de lui-même réduit à lui-même. »</a:t>
            </a:r>
            <a:r>
              <a:rPr lang="fr-CA" sz="3200" dirty="0"/>
              <a:t> </a:t>
            </a:r>
            <a:r>
              <a:rPr lang="fr-BE" sz="1800" dirty="0"/>
              <a:t>Henry Corbin, « Le récit d’initiation et l’hermétisme en Iran (Recherche angélologique) », dans </a:t>
            </a:r>
            <a:r>
              <a:rPr lang="fr-BE" sz="1800" i="1" dirty="0"/>
              <a:t>Eranos-Jahrbuch – Der </a:t>
            </a:r>
            <a:r>
              <a:rPr lang="fr-BE" sz="1800" i="1" dirty="0" err="1"/>
              <a:t>Mensch</a:t>
            </a:r>
            <a:r>
              <a:rPr lang="fr-BE" sz="1800" i="1" dirty="0"/>
              <a:t> </a:t>
            </a:r>
            <a:r>
              <a:rPr lang="fr-BE" sz="1800" i="1" dirty="0" err="1"/>
              <a:t>und</a:t>
            </a:r>
            <a:r>
              <a:rPr lang="fr-BE" sz="1800" i="1" dirty="0"/>
              <a:t> die </a:t>
            </a:r>
            <a:r>
              <a:rPr lang="fr-BE" sz="1800" i="1" dirty="0" err="1"/>
              <a:t>mythische</a:t>
            </a:r>
            <a:r>
              <a:rPr lang="fr-BE" sz="1800" i="1" dirty="0"/>
              <a:t> </a:t>
            </a:r>
            <a:r>
              <a:rPr lang="fr-BE" sz="1800" i="1" dirty="0" err="1"/>
              <a:t>Welt</a:t>
            </a:r>
            <a:r>
              <a:rPr lang="fr-BE" sz="1800" dirty="0"/>
              <a:t> édité par Olga </a:t>
            </a:r>
            <a:r>
              <a:rPr lang="fr-BE" sz="1800" dirty="0" err="1"/>
              <a:t>FRöBE-KAPTEYN</a:t>
            </a:r>
            <a:r>
              <a:rPr lang="fr-BE" sz="1800" dirty="0"/>
              <a:t>, vol. XVII/1949, Zürich, Rhein-Verlag, 1950, p. 169.</a:t>
            </a:r>
            <a:endParaRPr lang="fr-CA" sz="1800" dirty="0"/>
          </a:p>
          <a:p>
            <a:pPr marL="0" indent="0">
              <a:buNone/>
            </a:pPr>
            <a:endParaRPr lang="fr-CA" sz="3200" dirty="0"/>
          </a:p>
        </p:txBody>
      </p:sp>
      <p:sp>
        <p:nvSpPr>
          <p:cNvPr id="4" name="Espace réservé du numéro de diapositive 3">
            <a:extLst>
              <a:ext uri="{FF2B5EF4-FFF2-40B4-BE49-F238E27FC236}">
                <a16:creationId xmlns:a16="http://schemas.microsoft.com/office/drawing/2014/main" id="{7543C183-BAE3-A448-B099-9A7B959A3BDF}"/>
              </a:ext>
            </a:extLst>
          </p:cNvPr>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132084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07D7B43-E2D3-5D4A-9ECC-74CEA5A09869}"/>
              </a:ext>
            </a:extLst>
          </p:cNvPr>
          <p:cNvPicPr>
            <a:picLocks noGrp="1" noChangeAspect="1"/>
          </p:cNvPicPr>
          <p:nvPr>
            <p:ph idx="1"/>
          </p:nvPr>
        </p:nvPicPr>
        <p:blipFill rotWithShape="1">
          <a:blip r:embed="rId2"/>
          <a:srcRect l="56752"/>
          <a:stretch/>
        </p:blipFill>
        <p:spPr>
          <a:xfrm rot="16200000">
            <a:off x="3706298" y="-24933"/>
            <a:ext cx="2627999" cy="8102064"/>
          </a:xfrm>
        </p:spPr>
      </p:pic>
      <p:pic>
        <p:nvPicPr>
          <p:cNvPr id="4" name="Image 3">
            <a:extLst>
              <a:ext uri="{FF2B5EF4-FFF2-40B4-BE49-F238E27FC236}">
                <a16:creationId xmlns:a16="http://schemas.microsoft.com/office/drawing/2014/main" id="{A378DEF1-A46D-154C-940E-4F8676F3A0A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9000" contrast="25000"/>
                    </a14:imgEffect>
                  </a14:imgLayer>
                </a14:imgProps>
              </a:ext>
            </a:extLst>
          </a:blip>
          <a:srcRect l="908" t="9749" r="2539" b="74506"/>
          <a:stretch/>
        </p:blipFill>
        <p:spPr>
          <a:xfrm>
            <a:off x="5358384" y="415599"/>
            <a:ext cx="6833616" cy="1485901"/>
          </a:xfrm>
          <a:prstGeom prst="rect">
            <a:avLst/>
          </a:prstGeom>
        </p:spPr>
      </p:pic>
      <p:pic>
        <p:nvPicPr>
          <p:cNvPr id="5" name="Image 4">
            <a:extLst>
              <a:ext uri="{FF2B5EF4-FFF2-40B4-BE49-F238E27FC236}">
                <a16:creationId xmlns:a16="http://schemas.microsoft.com/office/drawing/2014/main" id="{C24673EA-3B1F-F84A-B7F2-3D4DDB5E265D}"/>
              </a:ext>
            </a:extLst>
          </p:cNvPr>
          <p:cNvPicPr>
            <a:picLocks noChangeAspect="1"/>
          </p:cNvPicPr>
          <p:nvPr/>
        </p:nvPicPr>
        <p:blipFill>
          <a:blip r:embed="rId5"/>
          <a:stretch>
            <a:fillRect/>
          </a:stretch>
        </p:blipFill>
        <p:spPr>
          <a:xfrm>
            <a:off x="9071330" y="2171700"/>
            <a:ext cx="2811018" cy="4223734"/>
          </a:xfrm>
          <a:prstGeom prst="rect">
            <a:avLst/>
          </a:prstGeom>
        </p:spPr>
      </p:pic>
      <p:sp>
        <p:nvSpPr>
          <p:cNvPr id="2" name="Titre 1">
            <a:extLst>
              <a:ext uri="{FF2B5EF4-FFF2-40B4-BE49-F238E27FC236}">
                <a16:creationId xmlns:a16="http://schemas.microsoft.com/office/drawing/2014/main" id="{E63FB38F-0BF4-D645-9720-8B5B622FC53C}"/>
              </a:ext>
            </a:extLst>
          </p:cNvPr>
          <p:cNvSpPr>
            <a:spLocks noGrp="1"/>
          </p:cNvSpPr>
          <p:nvPr>
            <p:ph type="title"/>
          </p:nvPr>
        </p:nvSpPr>
        <p:spPr>
          <a:xfrm>
            <a:off x="807929" y="467988"/>
            <a:ext cx="4724400" cy="1485900"/>
          </a:xfrm>
        </p:spPr>
        <p:style>
          <a:lnRef idx="2">
            <a:schemeClr val="dk1"/>
          </a:lnRef>
          <a:fillRef idx="1">
            <a:schemeClr val="lt1"/>
          </a:fillRef>
          <a:effectRef idx="0">
            <a:schemeClr val="dk1"/>
          </a:effectRef>
          <a:fontRef idx="minor">
            <a:schemeClr val="dk1"/>
          </a:fontRef>
        </p:style>
        <p:txBody>
          <a:bodyPr/>
          <a:lstStyle/>
          <a:p>
            <a:r>
              <a:rPr lang="fr-CA" b="1" cap="small" dirty="0"/>
              <a:t>Évolution du thème du combat</a:t>
            </a:r>
            <a:endParaRPr lang="fr-CA" dirty="0"/>
          </a:p>
        </p:txBody>
      </p:sp>
      <p:cxnSp>
        <p:nvCxnSpPr>
          <p:cNvPr id="9" name="Connecteur droit 8">
            <a:extLst>
              <a:ext uri="{FF2B5EF4-FFF2-40B4-BE49-F238E27FC236}">
                <a16:creationId xmlns:a16="http://schemas.microsoft.com/office/drawing/2014/main" id="{7B84A169-808C-DF4F-882B-CEA8F62E4A9B}"/>
              </a:ext>
            </a:extLst>
          </p:cNvPr>
          <p:cNvCxnSpPr/>
          <p:nvPr/>
        </p:nvCxnSpPr>
        <p:spPr>
          <a:xfrm>
            <a:off x="911352" y="3675888"/>
            <a:ext cx="7863840" cy="16459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Virage 10">
            <a:extLst>
              <a:ext uri="{FF2B5EF4-FFF2-40B4-BE49-F238E27FC236}">
                <a16:creationId xmlns:a16="http://schemas.microsoft.com/office/drawing/2014/main" id="{88DFDB09-0967-304F-8502-D84A0EBE5C3D}"/>
              </a:ext>
            </a:extLst>
          </p:cNvPr>
          <p:cNvSpPr/>
          <p:nvPr/>
        </p:nvSpPr>
        <p:spPr>
          <a:xfrm flipV="1">
            <a:off x="6392379" y="4872164"/>
            <a:ext cx="2678951" cy="15232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 name="Espace réservé du numéro de diapositive 2">
            <a:extLst>
              <a:ext uri="{FF2B5EF4-FFF2-40B4-BE49-F238E27FC236}">
                <a16:creationId xmlns:a16="http://schemas.microsoft.com/office/drawing/2014/main" id="{883C8FA9-923A-4946-9472-236847B960D3}"/>
              </a:ext>
            </a:extLst>
          </p:cNvPr>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40677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72710-5842-5C4A-B874-B2379C80A93A}"/>
              </a:ext>
            </a:extLst>
          </p:cNvPr>
          <p:cNvSpPr>
            <a:spLocks noGrp="1"/>
          </p:cNvSpPr>
          <p:nvPr>
            <p:ph type="title"/>
          </p:nvPr>
        </p:nvSpPr>
        <p:spPr/>
        <p:txBody>
          <a:bodyPr/>
          <a:lstStyle/>
          <a:p>
            <a:r>
              <a:rPr lang="fr-CA" dirty="0"/>
              <a:t>Évolution du thème du combat</a:t>
            </a:r>
          </a:p>
        </p:txBody>
      </p:sp>
      <p:sp>
        <p:nvSpPr>
          <p:cNvPr id="4" name="Rectangle 3">
            <a:extLst>
              <a:ext uri="{FF2B5EF4-FFF2-40B4-BE49-F238E27FC236}">
                <a16:creationId xmlns:a16="http://schemas.microsoft.com/office/drawing/2014/main" id="{E0FBCC57-08D5-334E-8429-1A682372B91E}"/>
              </a:ext>
            </a:extLst>
          </p:cNvPr>
          <p:cNvSpPr/>
          <p:nvPr/>
        </p:nvSpPr>
        <p:spPr>
          <a:xfrm>
            <a:off x="1219200" y="1618242"/>
            <a:ext cx="9753600" cy="1015663"/>
          </a:xfrm>
          <a:prstGeom prst="rect">
            <a:avLst/>
          </a:prstGeom>
        </p:spPr>
        <p:txBody>
          <a:bodyPr wrap="square">
            <a:spAutoFit/>
          </a:bodyPr>
          <a:lstStyle/>
          <a:p>
            <a:pPr algn="just">
              <a:spcAft>
                <a:spcPts val="0"/>
              </a:spcAft>
            </a:pPr>
            <a:r>
              <a:rPr lang="fr-CA" sz="2400" dirty="0">
                <a:solidFill>
                  <a:srgbClr val="000000"/>
                </a:solidFill>
                <a:ea typeface="Courier New" panose="02070309020205020404" pitchFamily="49" charset="0"/>
                <a:cs typeface="Courier New" panose="02070309020205020404" pitchFamily="49" charset="0"/>
              </a:rPr>
              <a:t>« On peut dire que le phénomène du Livre saint révélé implique une anthropologie propre, voire un type de culture spirituelle déterminée. »</a:t>
            </a:r>
            <a:r>
              <a:rPr lang="fr-CA" sz="2400" dirty="0"/>
              <a:t> </a:t>
            </a:r>
            <a:r>
              <a:rPr lang="fr-CA" sz="1200" dirty="0">
                <a:ea typeface="Courier New" panose="02070309020205020404" pitchFamily="49" charset="0"/>
                <a:cs typeface="Times New Roman" panose="02020603050405020304" pitchFamily="18" charset="0"/>
              </a:rPr>
              <a:t>« Le combat spirituel du shîʿisme », dans </a:t>
            </a:r>
            <a:r>
              <a:rPr lang="fr-CA" sz="1200" i="1" dirty="0">
                <a:ea typeface="Courier New" panose="02070309020205020404" pitchFamily="49" charset="0"/>
                <a:cs typeface="Times New Roman" panose="02020603050405020304" pitchFamily="18" charset="0"/>
              </a:rPr>
              <a:t>Eranos-Jahrbuch</a:t>
            </a:r>
            <a:r>
              <a:rPr lang="fr-CA" sz="1200" dirty="0">
                <a:ea typeface="Courier New" panose="02070309020205020404" pitchFamily="49" charset="0"/>
                <a:cs typeface="Times New Roman" panose="02020603050405020304" pitchFamily="18" charset="0"/>
              </a:rPr>
              <a:t>, vol. </a:t>
            </a:r>
            <a:r>
              <a:rPr lang="fr-BE" sz="1200" dirty="0">
                <a:ea typeface="Courier New" panose="02070309020205020404" pitchFamily="49" charset="0"/>
                <a:cs typeface="Times New Roman" panose="02020603050405020304" pitchFamily="18" charset="0"/>
              </a:rPr>
              <a:t>XXX/1961, Zürich, Rhein-Verlag, 1962, </a:t>
            </a:r>
            <a:r>
              <a:rPr lang="fr-BE" sz="1200" dirty="0">
                <a:ea typeface="Courier New" panose="02070309020205020404" pitchFamily="49" charset="0"/>
                <a:cs typeface="Arial" panose="020B0604020202020204" pitchFamily="34" charset="0"/>
              </a:rPr>
              <a:t>p. 69.</a:t>
            </a:r>
            <a:endParaRPr lang="fr-CA" sz="1200" dirty="0">
              <a:ea typeface="Courier New" panose="02070309020205020404" pitchFamily="49" charset="0"/>
              <a:cs typeface="Arial" panose="020B0604020202020204" pitchFamily="34" charset="0"/>
            </a:endParaRPr>
          </a:p>
        </p:txBody>
      </p:sp>
      <p:sp>
        <p:nvSpPr>
          <p:cNvPr id="6" name="ZoneTexte 5">
            <a:extLst>
              <a:ext uri="{FF2B5EF4-FFF2-40B4-BE49-F238E27FC236}">
                <a16:creationId xmlns:a16="http://schemas.microsoft.com/office/drawing/2014/main" id="{442792CA-A9A1-2A41-91C0-EE1DC554D301}"/>
              </a:ext>
            </a:extLst>
          </p:cNvPr>
          <p:cNvSpPr txBox="1"/>
          <p:nvPr/>
        </p:nvSpPr>
        <p:spPr>
          <a:xfrm>
            <a:off x="1219200" y="3125185"/>
            <a:ext cx="9753600" cy="1815882"/>
          </a:xfrm>
          <a:prstGeom prst="rect">
            <a:avLst/>
          </a:prstGeom>
          <a:noFill/>
        </p:spPr>
        <p:txBody>
          <a:bodyPr wrap="square" rtlCol="0">
            <a:spAutoFit/>
          </a:bodyPr>
          <a:lstStyle/>
          <a:p>
            <a:r>
              <a:rPr lang="fr-CA" sz="2400" dirty="0"/>
              <a:t>Sous cet angle, chrétienté et islamité ont été mises face à une situation similaire qui les a respectivement conduits : « à découvrir des situations herméneutiques analogues. » </a:t>
            </a:r>
            <a:r>
              <a:rPr lang="fr-CA" sz="1600" dirty="0">
                <a:ea typeface="Courier New" panose="02070309020205020404" pitchFamily="49" charset="0"/>
                <a:cs typeface="Times New Roman" panose="02020603050405020304" pitchFamily="18" charset="0"/>
              </a:rPr>
              <a:t>« Le combat spirituel du shîʿisme », dans </a:t>
            </a:r>
            <a:r>
              <a:rPr lang="fr-CA" sz="1600" i="1" dirty="0">
                <a:ea typeface="Courier New" panose="02070309020205020404" pitchFamily="49" charset="0"/>
                <a:cs typeface="Times New Roman" panose="02020603050405020304" pitchFamily="18" charset="0"/>
              </a:rPr>
              <a:t>Eranos-Jahrbuch</a:t>
            </a:r>
            <a:r>
              <a:rPr lang="fr-CA" sz="1600" dirty="0">
                <a:ea typeface="Courier New" panose="02070309020205020404" pitchFamily="49" charset="0"/>
                <a:cs typeface="Times New Roman" panose="02020603050405020304" pitchFamily="18" charset="0"/>
              </a:rPr>
              <a:t>, vol. </a:t>
            </a:r>
            <a:r>
              <a:rPr lang="fr-BE" sz="1600" dirty="0">
                <a:ea typeface="Courier New" panose="02070309020205020404" pitchFamily="49" charset="0"/>
                <a:cs typeface="Times New Roman" panose="02020603050405020304" pitchFamily="18" charset="0"/>
              </a:rPr>
              <a:t>XXX/1961, Zürich, Rhein-Verlag, 1962, </a:t>
            </a:r>
            <a:r>
              <a:rPr lang="fr-BE" sz="1600" dirty="0">
                <a:ea typeface="Courier New" panose="02070309020205020404" pitchFamily="49" charset="0"/>
                <a:cs typeface="Arial" panose="020B0604020202020204" pitchFamily="34" charset="0"/>
              </a:rPr>
              <a:t>p. 70.</a:t>
            </a:r>
            <a:endParaRPr lang="fr-CA" sz="1600" dirty="0"/>
          </a:p>
          <a:p>
            <a:endParaRPr lang="fr-CA" sz="2400" dirty="0"/>
          </a:p>
        </p:txBody>
      </p:sp>
      <p:sp>
        <p:nvSpPr>
          <p:cNvPr id="7" name="Rectangle 6">
            <a:extLst>
              <a:ext uri="{FF2B5EF4-FFF2-40B4-BE49-F238E27FC236}">
                <a16:creationId xmlns:a16="http://schemas.microsoft.com/office/drawing/2014/main" id="{8F591E71-33CE-C044-91E8-2A2F59BB9743}"/>
              </a:ext>
            </a:extLst>
          </p:cNvPr>
          <p:cNvSpPr/>
          <p:nvPr/>
        </p:nvSpPr>
        <p:spPr>
          <a:xfrm>
            <a:off x="1219200" y="4941067"/>
            <a:ext cx="9637777" cy="1446550"/>
          </a:xfrm>
          <a:prstGeom prst="rect">
            <a:avLst/>
          </a:prstGeom>
        </p:spPr>
        <p:txBody>
          <a:bodyPr wrap="square">
            <a:spAutoFit/>
          </a:bodyPr>
          <a:lstStyle/>
          <a:p>
            <a:pPr algn="just">
              <a:spcAft>
                <a:spcPts val="0"/>
              </a:spcAft>
            </a:pPr>
            <a:r>
              <a:rPr lang="fr-CA" sz="2400" dirty="0">
                <a:solidFill>
                  <a:srgbClr val="000000"/>
                </a:solidFill>
                <a:ea typeface="Courier New" panose="02070309020205020404" pitchFamily="49" charset="0"/>
                <a:cs typeface="Courier New" panose="02070309020205020404" pitchFamily="49" charset="0"/>
              </a:rPr>
              <a:t>« Précisément, l’on peut dire que la séparation entre théologie et philosophie est le premier symptôme d’une sécularisation de la conscience. » </a:t>
            </a:r>
            <a:r>
              <a:rPr lang="fr-CA" sz="1600" dirty="0">
                <a:ea typeface="Courier New" panose="02070309020205020404" pitchFamily="49" charset="0"/>
                <a:cs typeface="Times New Roman" panose="02020603050405020304" pitchFamily="18" charset="0"/>
              </a:rPr>
              <a:t>« Le combat spirituel du shîʿisme », dans </a:t>
            </a:r>
            <a:r>
              <a:rPr lang="fr-CA" sz="1600" i="1" dirty="0">
                <a:ea typeface="Courier New" panose="02070309020205020404" pitchFamily="49" charset="0"/>
                <a:cs typeface="Times New Roman" panose="02020603050405020304" pitchFamily="18" charset="0"/>
              </a:rPr>
              <a:t>Eranos-Jahrbuch</a:t>
            </a:r>
            <a:r>
              <a:rPr lang="fr-CA" sz="1600" dirty="0">
                <a:ea typeface="Courier New" panose="02070309020205020404" pitchFamily="49" charset="0"/>
                <a:cs typeface="Times New Roman" panose="02020603050405020304" pitchFamily="18" charset="0"/>
              </a:rPr>
              <a:t>, vol. </a:t>
            </a:r>
            <a:r>
              <a:rPr lang="fr-BE" sz="1600" dirty="0">
                <a:ea typeface="Courier New" panose="02070309020205020404" pitchFamily="49" charset="0"/>
                <a:cs typeface="Times New Roman" panose="02020603050405020304" pitchFamily="18" charset="0"/>
              </a:rPr>
              <a:t>XXX/1961, Zürich, Rhein-Verlag, 1962, </a:t>
            </a:r>
            <a:r>
              <a:rPr lang="fr-BE" sz="1600" dirty="0">
                <a:ea typeface="Courier New" panose="02070309020205020404" pitchFamily="49" charset="0"/>
                <a:cs typeface="Arial" panose="020B0604020202020204" pitchFamily="34" charset="0"/>
              </a:rPr>
              <a:t>p. 72.</a:t>
            </a:r>
            <a:endParaRPr lang="fr-CA" sz="1600" dirty="0">
              <a:effectLst/>
              <a:ea typeface="Courier New" panose="02070309020205020404" pitchFamily="49"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5D6C8C94-C7B5-1B46-9AD4-FB89802CB4D4}"/>
              </a:ext>
            </a:extLst>
          </p:cNvPr>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3476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re 1">
            <a:extLst>
              <a:ext uri="{FF2B5EF4-FFF2-40B4-BE49-F238E27FC236}">
                <a16:creationId xmlns:a16="http://schemas.microsoft.com/office/drawing/2014/main" id="{53568D19-884F-8844-AE68-49C87A132F92}"/>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fr-CA" sz="8000" b="1" dirty="0"/>
              <a:t>POSITIONNEMENT PROTESTANT DE CORBIN</a:t>
            </a:r>
          </a:p>
        </p:txBody>
      </p:sp>
      <p:sp>
        <p:nvSpPr>
          <p:cNvPr id="18" name="Rectangle 17">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3" name="Espace réservé du numéro de diapositive 2">
            <a:extLst>
              <a:ext uri="{FF2B5EF4-FFF2-40B4-BE49-F238E27FC236}">
                <a16:creationId xmlns:a16="http://schemas.microsoft.com/office/drawing/2014/main" id="{5C92B321-A5C9-3F46-B933-1830D0DB1510}"/>
              </a:ext>
            </a:extLst>
          </p:cNvPr>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427577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A0CA5D-6C0B-3B4A-8F9B-2AAF8F2134A8}"/>
              </a:ext>
            </a:extLst>
          </p:cNvPr>
          <p:cNvSpPr>
            <a:spLocks noGrp="1"/>
          </p:cNvSpPr>
          <p:nvPr>
            <p:ph type="title"/>
          </p:nvPr>
        </p:nvSpPr>
        <p:spPr>
          <a:xfrm>
            <a:off x="1039661" y="522961"/>
            <a:ext cx="9601200" cy="1485900"/>
          </a:xfrm>
        </p:spPr>
        <p:txBody>
          <a:bodyPr/>
          <a:lstStyle/>
          <a:p>
            <a:r>
              <a:rPr lang="fr-CA" b="1" dirty="0"/>
              <a:t>Positionnement protestant de Corbin</a:t>
            </a:r>
            <a:endParaRPr lang="fr-CA" dirty="0"/>
          </a:p>
        </p:txBody>
      </p:sp>
      <p:pic>
        <p:nvPicPr>
          <p:cNvPr id="4" name="Image 3">
            <a:extLst>
              <a:ext uri="{FF2B5EF4-FFF2-40B4-BE49-F238E27FC236}">
                <a16:creationId xmlns:a16="http://schemas.microsoft.com/office/drawing/2014/main" id="{E1003677-48F8-0148-A20A-3C220316553B}"/>
              </a:ext>
            </a:extLst>
          </p:cNvPr>
          <p:cNvPicPr>
            <a:picLocks noChangeAspect="1"/>
          </p:cNvPicPr>
          <p:nvPr/>
        </p:nvPicPr>
        <p:blipFill>
          <a:blip r:embed="rId2"/>
          <a:stretch>
            <a:fillRect/>
          </a:stretch>
        </p:blipFill>
        <p:spPr>
          <a:xfrm>
            <a:off x="7590772" y="1428750"/>
            <a:ext cx="3899770" cy="5171061"/>
          </a:xfrm>
          <a:prstGeom prst="rect">
            <a:avLst/>
          </a:prstGeom>
        </p:spPr>
      </p:pic>
      <p:pic>
        <p:nvPicPr>
          <p:cNvPr id="5" name="Image 4">
            <a:extLst>
              <a:ext uri="{FF2B5EF4-FFF2-40B4-BE49-F238E27FC236}">
                <a16:creationId xmlns:a16="http://schemas.microsoft.com/office/drawing/2014/main" id="{4B3849DA-BA0A-174C-B0D6-97C3FD02003A}"/>
              </a:ext>
            </a:extLst>
          </p:cNvPr>
          <p:cNvPicPr>
            <a:picLocks noChangeAspect="1"/>
          </p:cNvPicPr>
          <p:nvPr/>
        </p:nvPicPr>
        <p:blipFill>
          <a:blip r:embed="rId3"/>
          <a:stretch>
            <a:fillRect/>
          </a:stretch>
        </p:blipFill>
        <p:spPr>
          <a:xfrm>
            <a:off x="3344449" y="1426249"/>
            <a:ext cx="3396641" cy="5174667"/>
          </a:xfrm>
          <a:prstGeom prst="rect">
            <a:avLst/>
          </a:prstGeom>
        </p:spPr>
      </p:pic>
      <p:sp>
        <p:nvSpPr>
          <p:cNvPr id="6" name="Rectangle avec flèche vers la droite 5">
            <a:extLst>
              <a:ext uri="{FF2B5EF4-FFF2-40B4-BE49-F238E27FC236}">
                <a16:creationId xmlns:a16="http://schemas.microsoft.com/office/drawing/2014/main" id="{F2C308C6-0A02-C24B-931C-03CF94B084B0}"/>
              </a:ext>
            </a:extLst>
          </p:cNvPr>
          <p:cNvSpPr/>
          <p:nvPr/>
        </p:nvSpPr>
        <p:spPr>
          <a:xfrm>
            <a:off x="1551139" y="1426249"/>
            <a:ext cx="2079320" cy="792271"/>
          </a:xfrm>
          <a:prstGeom prst="rightArrowCallout">
            <a:avLst>
              <a:gd name="adj1" fmla="val 25000"/>
              <a:gd name="adj2" fmla="val 25000"/>
              <a:gd name="adj3" fmla="val 25000"/>
              <a:gd name="adj4" fmla="val 7910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b="1" dirty="0"/>
              <a:t>Titre changé par l’éditeur</a:t>
            </a:r>
          </a:p>
        </p:txBody>
      </p:sp>
      <p:sp>
        <p:nvSpPr>
          <p:cNvPr id="7" name="Rectangle : coins arrondis 6">
            <a:extLst>
              <a:ext uri="{FF2B5EF4-FFF2-40B4-BE49-F238E27FC236}">
                <a16:creationId xmlns:a16="http://schemas.microsoft.com/office/drawing/2014/main" id="{22110E30-F074-964D-9ADF-B70FBFB94B06}"/>
              </a:ext>
            </a:extLst>
          </p:cNvPr>
          <p:cNvSpPr/>
          <p:nvPr/>
        </p:nvSpPr>
        <p:spPr>
          <a:xfrm>
            <a:off x="7613736" y="3838217"/>
            <a:ext cx="1841327" cy="6836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numéro de diapositive 2">
            <a:extLst>
              <a:ext uri="{FF2B5EF4-FFF2-40B4-BE49-F238E27FC236}">
                <a16:creationId xmlns:a16="http://schemas.microsoft.com/office/drawing/2014/main" id="{5195E416-2EC3-FB42-92B3-592AF7217B9D}"/>
              </a:ext>
            </a:extLst>
          </p:cNvPr>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88327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1A6131-4950-C640-9CB5-91510939FC50}"/>
              </a:ext>
            </a:extLst>
          </p:cNvPr>
          <p:cNvSpPr>
            <a:spLocks noGrp="1"/>
          </p:cNvSpPr>
          <p:nvPr>
            <p:ph type="title"/>
          </p:nvPr>
        </p:nvSpPr>
        <p:spPr>
          <a:xfrm>
            <a:off x="980774" y="470059"/>
            <a:ext cx="9601200" cy="1485900"/>
          </a:xfrm>
        </p:spPr>
        <p:txBody>
          <a:bodyPr/>
          <a:lstStyle/>
          <a:p>
            <a:r>
              <a:rPr lang="fr-FR" dirty="0"/>
              <a:t>Positionnement protestant de Corbin</a:t>
            </a:r>
            <a:endParaRPr lang="fr-CA" dirty="0"/>
          </a:p>
        </p:txBody>
      </p:sp>
      <p:pic>
        <p:nvPicPr>
          <p:cNvPr id="5" name="Image 4">
            <a:extLst>
              <a:ext uri="{FF2B5EF4-FFF2-40B4-BE49-F238E27FC236}">
                <a16:creationId xmlns:a16="http://schemas.microsoft.com/office/drawing/2014/main" id="{632D536F-5268-9D43-AC0E-89FB1F315804}"/>
              </a:ext>
            </a:extLst>
          </p:cNvPr>
          <p:cNvPicPr>
            <a:picLocks noChangeAspect="1"/>
          </p:cNvPicPr>
          <p:nvPr/>
        </p:nvPicPr>
        <p:blipFill>
          <a:blip r:embed="rId2"/>
          <a:stretch>
            <a:fillRect/>
          </a:stretch>
        </p:blipFill>
        <p:spPr>
          <a:xfrm>
            <a:off x="8495463" y="1373654"/>
            <a:ext cx="3523540" cy="5367992"/>
          </a:xfrm>
          <a:prstGeom prst="rect">
            <a:avLst/>
          </a:prstGeom>
        </p:spPr>
      </p:pic>
      <p:sp>
        <p:nvSpPr>
          <p:cNvPr id="6" name="Rectangle 5">
            <a:extLst>
              <a:ext uri="{FF2B5EF4-FFF2-40B4-BE49-F238E27FC236}">
                <a16:creationId xmlns:a16="http://schemas.microsoft.com/office/drawing/2014/main" id="{904518A4-DC77-D845-92AB-F19C3BAB61B3}"/>
              </a:ext>
            </a:extLst>
          </p:cNvPr>
          <p:cNvSpPr/>
          <p:nvPr/>
        </p:nvSpPr>
        <p:spPr>
          <a:xfrm>
            <a:off x="980774" y="1414909"/>
            <a:ext cx="7386612" cy="2923877"/>
          </a:xfrm>
          <a:prstGeom prst="rect">
            <a:avLst/>
          </a:prstGeom>
        </p:spPr>
        <p:txBody>
          <a:bodyPr wrap="square">
            <a:spAutoFit/>
          </a:bodyPr>
          <a:lstStyle/>
          <a:p>
            <a:pPr>
              <a:spcAft>
                <a:spcPts val="0"/>
              </a:spcAft>
            </a:pPr>
            <a:r>
              <a:rPr lang="fr-FR" sz="2400" dirty="0">
                <a:solidFill>
                  <a:srgbClr val="000000"/>
                </a:solidFill>
                <a:ea typeface="Courier New" panose="02070309020205020404" pitchFamily="49" charset="0"/>
                <a:cs typeface="Courier New" panose="02070309020205020404" pitchFamily="49" charset="0"/>
              </a:rPr>
              <a:t>« S’adonner à la “science” n’est donc pas, ne doit pas être, une occupation qui s’ajoute par hasard à d’autres ; la qualité de savant n’est pas, ne doit pas être, un attribut qui s’ajoute à notre être comme un vêtement que l’on reléguerait au vestiaire à heures fixes. C’est la forme de notre vie qui s’exprime ici, notre responsabilité la plus concrète. »</a:t>
            </a:r>
            <a:r>
              <a:rPr lang="fr-CA" sz="2400" dirty="0"/>
              <a:t> </a:t>
            </a:r>
            <a:r>
              <a:rPr lang="fr-CA" sz="1600" dirty="0">
                <a:ea typeface="Courier New" panose="02070309020205020404" pitchFamily="49" charset="0"/>
                <a:cs typeface="Arial" panose="020B0604020202020204" pitchFamily="34" charset="0"/>
              </a:rPr>
              <a:t>« Vocation du théologien », dans </a:t>
            </a:r>
            <a:r>
              <a:rPr lang="fr-CA" sz="1600" i="1" dirty="0">
                <a:ea typeface="Courier New" panose="02070309020205020404" pitchFamily="49" charset="0"/>
                <a:cs typeface="Arial" panose="020B0604020202020204" pitchFamily="34" charset="0"/>
              </a:rPr>
              <a:t>Foi et Vie</a:t>
            </a:r>
            <a:r>
              <a:rPr lang="fr-CA" sz="1600" dirty="0">
                <a:ea typeface="Courier New" panose="02070309020205020404" pitchFamily="49" charset="0"/>
                <a:cs typeface="Arial" panose="020B0604020202020204" pitchFamily="34" charset="0"/>
              </a:rPr>
              <a:t>, 1937, p. 174.</a:t>
            </a:r>
            <a:endParaRPr lang="fr-CA" sz="1600" dirty="0">
              <a:effectLst/>
              <a:ea typeface="Courier New" panose="02070309020205020404" pitchFamily="49" charset="0"/>
              <a:cs typeface="Arial" panose="020B0604020202020204" pitchFamily="34" charset="0"/>
            </a:endParaRPr>
          </a:p>
        </p:txBody>
      </p:sp>
      <p:sp>
        <p:nvSpPr>
          <p:cNvPr id="7" name="Rectangle 6">
            <a:extLst>
              <a:ext uri="{FF2B5EF4-FFF2-40B4-BE49-F238E27FC236}">
                <a16:creationId xmlns:a16="http://schemas.microsoft.com/office/drawing/2014/main" id="{5EB7A0ED-EC16-E149-9BA5-954E6F7E7510}"/>
              </a:ext>
            </a:extLst>
          </p:cNvPr>
          <p:cNvSpPr/>
          <p:nvPr/>
        </p:nvSpPr>
        <p:spPr>
          <a:xfrm>
            <a:off x="980774" y="4338786"/>
            <a:ext cx="7386612" cy="1200329"/>
          </a:xfrm>
          <a:prstGeom prst="rect">
            <a:avLst/>
          </a:prstGeom>
        </p:spPr>
        <p:txBody>
          <a:bodyPr wrap="square">
            <a:spAutoFit/>
          </a:bodyPr>
          <a:lstStyle/>
          <a:p>
            <a:pPr algn="just">
              <a:spcAft>
                <a:spcPts val="0"/>
              </a:spcAft>
            </a:pPr>
            <a:r>
              <a:rPr lang="fr-FR" sz="2400" dirty="0">
                <a:solidFill>
                  <a:srgbClr val="000000"/>
                </a:solidFill>
                <a:ea typeface="Courier New" panose="02070309020205020404" pitchFamily="49" charset="0"/>
                <a:cs typeface="Courier New" panose="02070309020205020404" pitchFamily="49" charset="0"/>
              </a:rPr>
              <a:t>la science ou l’intelligence « est ce qui </a:t>
            </a:r>
            <a:r>
              <a:rPr lang="fr-FR" sz="2400" i="1" dirty="0">
                <a:solidFill>
                  <a:srgbClr val="000000"/>
                </a:solidFill>
                <a:ea typeface="Courier New" panose="02070309020205020404" pitchFamily="49" charset="0"/>
                <a:cs typeface="Courier New" panose="02070309020205020404" pitchFamily="49" charset="0"/>
              </a:rPr>
              <a:t>métamorphose le monde</a:t>
            </a:r>
            <a:r>
              <a:rPr lang="fr-FR" sz="2400" dirty="0">
                <a:solidFill>
                  <a:srgbClr val="000000"/>
                </a:solidFill>
                <a:ea typeface="Courier New" panose="02070309020205020404" pitchFamily="49" charset="0"/>
                <a:cs typeface="Courier New" panose="02070309020205020404" pitchFamily="49" charset="0"/>
              </a:rPr>
              <a:t>, de même que le grand arbre métamorphose le désert. »</a:t>
            </a:r>
            <a:r>
              <a:rPr lang="fr-CA" sz="2400" dirty="0">
                <a:solidFill>
                  <a:srgbClr val="000000"/>
                </a:solidFill>
                <a:ea typeface="Courier New" panose="02070309020205020404" pitchFamily="49" charset="0"/>
                <a:cs typeface="Courier New" panose="02070309020205020404" pitchFamily="49" charset="0"/>
              </a:rPr>
              <a:t>. </a:t>
            </a:r>
            <a:r>
              <a:rPr lang="fr-CA" sz="1600" dirty="0">
                <a:ea typeface="Courier New" panose="02070309020205020404" pitchFamily="49" charset="0"/>
                <a:cs typeface="Arial" panose="020B0604020202020204" pitchFamily="34" charset="0"/>
              </a:rPr>
              <a:t>« Vocation du théologien », dans </a:t>
            </a:r>
            <a:r>
              <a:rPr lang="fr-CA" sz="1600" i="1" dirty="0">
                <a:ea typeface="Courier New" panose="02070309020205020404" pitchFamily="49" charset="0"/>
                <a:cs typeface="Arial" panose="020B0604020202020204" pitchFamily="34" charset="0"/>
              </a:rPr>
              <a:t>Foi et Vie</a:t>
            </a:r>
            <a:r>
              <a:rPr lang="fr-CA" sz="1600" dirty="0">
                <a:ea typeface="Courier New" panose="02070309020205020404" pitchFamily="49" charset="0"/>
                <a:cs typeface="Arial" panose="020B0604020202020204" pitchFamily="34" charset="0"/>
              </a:rPr>
              <a:t>, 1937, p. 175.</a:t>
            </a:r>
            <a:endParaRPr lang="fr-CA" sz="1600" dirty="0">
              <a:effectLst/>
              <a:ea typeface="Courier New" panose="02070309020205020404" pitchFamily="49" charset="0"/>
              <a:cs typeface="Arial" panose="020B0604020202020204" pitchFamily="34" charset="0"/>
            </a:endParaRPr>
          </a:p>
        </p:txBody>
      </p:sp>
      <p:sp>
        <p:nvSpPr>
          <p:cNvPr id="3" name="Rectangle 2">
            <a:extLst>
              <a:ext uri="{FF2B5EF4-FFF2-40B4-BE49-F238E27FC236}">
                <a16:creationId xmlns:a16="http://schemas.microsoft.com/office/drawing/2014/main" id="{05CD4045-B189-0040-A1F1-317F3F59BFFF}"/>
              </a:ext>
            </a:extLst>
          </p:cNvPr>
          <p:cNvSpPr/>
          <p:nvPr/>
        </p:nvSpPr>
        <p:spPr>
          <a:xfrm>
            <a:off x="980774" y="5539115"/>
            <a:ext cx="7386612" cy="1077218"/>
          </a:xfrm>
          <a:prstGeom prst="rect">
            <a:avLst/>
          </a:prstGeom>
        </p:spPr>
        <p:txBody>
          <a:bodyPr wrap="square">
            <a:spAutoFit/>
          </a:bodyPr>
          <a:lstStyle/>
          <a:p>
            <a:pPr algn="just">
              <a:spcAft>
                <a:spcPts val="0"/>
              </a:spcAft>
            </a:pPr>
            <a:r>
              <a:rPr lang="fr-FR" sz="2400" dirty="0">
                <a:solidFill>
                  <a:srgbClr val="000000"/>
                </a:solidFill>
                <a:ea typeface="Courier New" panose="02070309020205020404" pitchFamily="49" charset="0"/>
                <a:cs typeface="Courier New" panose="02070309020205020404" pitchFamily="49" charset="0"/>
              </a:rPr>
              <a:t>« est ce qui </a:t>
            </a:r>
            <a:r>
              <a:rPr lang="fr-FR" sz="2400" i="1" dirty="0">
                <a:solidFill>
                  <a:srgbClr val="000000"/>
                </a:solidFill>
                <a:ea typeface="Courier New" panose="02070309020205020404" pitchFamily="49" charset="0"/>
                <a:cs typeface="Courier New" panose="02070309020205020404" pitchFamily="49" charset="0"/>
              </a:rPr>
              <a:t>métamorphose le monde</a:t>
            </a:r>
            <a:r>
              <a:rPr lang="fr-FR" sz="2400" dirty="0">
                <a:solidFill>
                  <a:srgbClr val="000000"/>
                </a:solidFill>
                <a:ea typeface="Courier New" panose="02070309020205020404" pitchFamily="49" charset="0"/>
                <a:cs typeface="Courier New" panose="02070309020205020404" pitchFamily="49" charset="0"/>
              </a:rPr>
              <a:t>, de même que le grand arbre métamorphose le désert. »</a:t>
            </a:r>
            <a:r>
              <a:rPr lang="fr-CA" sz="2400" dirty="0">
                <a:solidFill>
                  <a:srgbClr val="000000"/>
                </a:solidFill>
                <a:ea typeface="Courier New" panose="02070309020205020404" pitchFamily="49" charset="0"/>
                <a:cs typeface="Courier New" panose="02070309020205020404" pitchFamily="49" charset="0"/>
              </a:rPr>
              <a:t>.</a:t>
            </a:r>
            <a:r>
              <a:rPr lang="fr-CA" sz="2400" dirty="0"/>
              <a:t> </a:t>
            </a:r>
            <a:r>
              <a:rPr lang="fr-CA" sz="1600" dirty="0">
                <a:ea typeface="Courier New" panose="02070309020205020404" pitchFamily="49" charset="0"/>
                <a:cs typeface="Arial" panose="020B0604020202020204" pitchFamily="34" charset="0"/>
              </a:rPr>
              <a:t>« Vocation du théologien », dans </a:t>
            </a:r>
            <a:r>
              <a:rPr lang="fr-CA" sz="1600" i="1" dirty="0">
                <a:ea typeface="Courier New" panose="02070309020205020404" pitchFamily="49" charset="0"/>
                <a:cs typeface="Arial" panose="020B0604020202020204" pitchFamily="34" charset="0"/>
              </a:rPr>
              <a:t>Foi et Vie</a:t>
            </a:r>
            <a:r>
              <a:rPr lang="fr-CA" sz="1600" dirty="0">
                <a:ea typeface="Courier New" panose="02070309020205020404" pitchFamily="49" charset="0"/>
                <a:cs typeface="Arial" panose="020B0604020202020204" pitchFamily="34" charset="0"/>
              </a:rPr>
              <a:t>, 1937, p. 175.</a:t>
            </a:r>
            <a:endParaRPr lang="fr-CA" sz="1600" dirty="0">
              <a:effectLst/>
              <a:ea typeface="Courier New" panose="02070309020205020404" pitchFamily="49"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CA400A6-8834-044B-8E77-58D2DC74C0C5}"/>
              </a:ext>
            </a:extLst>
          </p:cNvPr>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207330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1A6131-4950-C640-9CB5-91510939FC50}"/>
              </a:ext>
            </a:extLst>
          </p:cNvPr>
          <p:cNvSpPr>
            <a:spLocks noGrp="1"/>
          </p:cNvSpPr>
          <p:nvPr>
            <p:ph type="title"/>
          </p:nvPr>
        </p:nvSpPr>
        <p:spPr>
          <a:xfrm>
            <a:off x="830892" y="332527"/>
            <a:ext cx="9601200" cy="1485900"/>
          </a:xfrm>
        </p:spPr>
        <p:txBody>
          <a:bodyPr/>
          <a:lstStyle/>
          <a:p>
            <a:r>
              <a:rPr lang="fr-FR" dirty="0"/>
              <a:t>Positionnement protestant de Corbin</a:t>
            </a:r>
            <a:endParaRPr lang="fr-CA" dirty="0"/>
          </a:p>
        </p:txBody>
      </p:sp>
      <p:pic>
        <p:nvPicPr>
          <p:cNvPr id="5" name="Image 4">
            <a:extLst>
              <a:ext uri="{FF2B5EF4-FFF2-40B4-BE49-F238E27FC236}">
                <a16:creationId xmlns:a16="http://schemas.microsoft.com/office/drawing/2014/main" id="{632D536F-5268-9D43-AC0E-89FB1F315804}"/>
              </a:ext>
            </a:extLst>
          </p:cNvPr>
          <p:cNvPicPr>
            <a:picLocks noChangeAspect="1"/>
          </p:cNvPicPr>
          <p:nvPr/>
        </p:nvPicPr>
        <p:blipFill>
          <a:blip r:embed="rId2"/>
          <a:stretch>
            <a:fillRect/>
          </a:stretch>
        </p:blipFill>
        <p:spPr>
          <a:xfrm>
            <a:off x="8495463" y="1373654"/>
            <a:ext cx="3523540" cy="5367992"/>
          </a:xfrm>
          <a:prstGeom prst="rect">
            <a:avLst/>
          </a:prstGeom>
        </p:spPr>
      </p:pic>
      <p:sp>
        <p:nvSpPr>
          <p:cNvPr id="8" name="Rectangle 7">
            <a:extLst>
              <a:ext uri="{FF2B5EF4-FFF2-40B4-BE49-F238E27FC236}">
                <a16:creationId xmlns:a16="http://schemas.microsoft.com/office/drawing/2014/main" id="{EFD7ED87-20BF-134B-9B43-322BD72D835E}"/>
              </a:ext>
            </a:extLst>
          </p:cNvPr>
          <p:cNvSpPr/>
          <p:nvPr/>
        </p:nvSpPr>
        <p:spPr>
          <a:xfrm>
            <a:off x="830891" y="1113919"/>
            <a:ext cx="7398705" cy="1815882"/>
          </a:xfrm>
          <a:prstGeom prst="rect">
            <a:avLst/>
          </a:prstGeom>
        </p:spPr>
        <p:txBody>
          <a:bodyPr wrap="square">
            <a:spAutoFit/>
          </a:bodyPr>
          <a:lstStyle/>
          <a:p>
            <a:pPr algn="just">
              <a:spcAft>
                <a:spcPts val="0"/>
              </a:spcAft>
            </a:pPr>
            <a:r>
              <a:rPr lang="fr-FR" sz="2400" dirty="0">
                <a:solidFill>
                  <a:srgbClr val="000000"/>
                </a:solidFill>
                <a:ea typeface="Courier New" panose="02070309020205020404" pitchFamily="49" charset="0"/>
                <a:cs typeface="Courier New" panose="02070309020205020404" pitchFamily="49" charset="0"/>
              </a:rPr>
              <a:t>« Entre le catholicisme et le positivisme, images symétriquement inverses l’une de l’autre, il n’est pas d’issue, ou plutôt </a:t>
            </a:r>
            <a:r>
              <a:rPr lang="fr-CA" sz="2400" dirty="0">
                <a:ea typeface="Times New Roman" panose="02020603050405020304" pitchFamily="18" charset="0"/>
              </a:rPr>
              <a:t>il n’en est qu’une : </a:t>
            </a:r>
            <a:r>
              <a:rPr lang="fr-CA" sz="2400" b="1" dirty="0">
                <a:ea typeface="Times New Roman" panose="02020603050405020304" pitchFamily="18" charset="0"/>
              </a:rPr>
              <a:t>la liberté de l’homme évangélique</a:t>
            </a:r>
            <a:r>
              <a:rPr lang="fr-CA" sz="2400" dirty="0">
                <a:ea typeface="Times New Roman" panose="02020603050405020304" pitchFamily="18" charset="0"/>
              </a:rPr>
              <a:t>.</a:t>
            </a:r>
            <a:r>
              <a:rPr lang="fr-FR" sz="2400" dirty="0">
                <a:solidFill>
                  <a:srgbClr val="000000"/>
                </a:solidFill>
                <a:ea typeface="Courier New" panose="02070309020205020404" pitchFamily="49" charset="0"/>
                <a:cs typeface="Courier New" panose="02070309020205020404" pitchFamily="49" charset="0"/>
              </a:rPr>
              <a:t> »</a:t>
            </a:r>
            <a:r>
              <a:rPr lang="fr-CA" sz="2400" dirty="0"/>
              <a:t> </a:t>
            </a:r>
            <a:r>
              <a:rPr lang="fr-CA" sz="1600" dirty="0">
                <a:ea typeface="Courier New" panose="02070309020205020404" pitchFamily="49" charset="0"/>
                <a:cs typeface="Arial" panose="020B0604020202020204" pitchFamily="34" charset="0"/>
              </a:rPr>
              <a:t>« Vocation du théologien », dans </a:t>
            </a:r>
            <a:r>
              <a:rPr lang="fr-CA" sz="1600" i="1" dirty="0">
                <a:ea typeface="Courier New" panose="02070309020205020404" pitchFamily="49" charset="0"/>
                <a:cs typeface="Arial" panose="020B0604020202020204" pitchFamily="34" charset="0"/>
              </a:rPr>
              <a:t>Foi et Vie</a:t>
            </a:r>
            <a:r>
              <a:rPr lang="fr-CA" sz="1600" dirty="0">
                <a:ea typeface="Courier New" panose="02070309020205020404" pitchFamily="49" charset="0"/>
                <a:cs typeface="Arial" panose="020B0604020202020204" pitchFamily="34" charset="0"/>
              </a:rPr>
              <a:t>, 1937, p. 179.</a:t>
            </a:r>
            <a:endParaRPr lang="fr-CA" sz="1600" dirty="0">
              <a:effectLst/>
              <a:ea typeface="Courier New" panose="02070309020205020404" pitchFamily="49" charset="0"/>
              <a:cs typeface="Arial" panose="020B0604020202020204" pitchFamily="34" charset="0"/>
            </a:endParaRPr>
          </a:p>
        </p:txBody>
      </p:sp>
      <p:sp>
        <p:nvSpPr>
          <p:cNvPr id="3" name="Rectangle 2">
            <a:extLst>
              <a:ext uri="{FF2B5EF4-FFF2-40B4-BE49-F238E27FC236}">
                <a16:creationId xmlns:a16="http://schemas.microsoft.com/office/drawing/2014/main" id="{6B561B15-3986-CB46-B83C-06D8C59A1334}"/>
              </a:ext>
            </a:extLst>
          </p:cNvPr>
          <p:cNvSpPr/>
          <p:nvPr/>
        </p:nvSpPr>
        <p:spPr>
          <a:xfrm>
            <a:off x="830890" y="2929801"/>
            <a:ext cx="7398706" cy="2554545"/>
          </a:xfrm>
          <a:prstGeom prst="rect">
            <a:avLst/>
          </a:prstGeom>
        </p:spPr>
        <p:txBody>
          <a:bodyPr wrap="square">
            <a:spAutoFit/>
          </a:bodyPr>
          <a:lstStyle/>
          <a:p>
            <a:pPr algn="just">
              <a:spcAft>
                <a:spcPts val="0"/>
              </a:spcAft>
            </a:pPr>
            <a:r>
              <a:rPr lang="fr-FR" sz="2400" dirty="0">
                <a:solidFill>
                  <a:srgbClr val="000000"/>
                </a:solidFill>
                <a:ea typeface="Courier New" panose="02070309020205020404" pitchFamily="49" charset="0"/>
                <a:cs typeface="Courier New" panose="02070309020205020404" pitchFamily="49" charset="0"/>
              </a:rPr>
              <a:t>« </a:t>
            </a:r>
            <a:r>
              <a:rPr lang="fr-FR" sz="2400" dirty="0" err="1">
                <a:solidFill>
                  <a:srgbClr val="000000"/>
                </a:solidFill>
                <a:ea typeface="Courier New" panose="02070309020205020404" pitchFamily="49" charset="0"/>
                <a:cs typeface="Courier New" panose="02070309020205020404" pitchFamily="49" charset="0"/>
              </a:rPr>
              <a:t>Théo-logie</a:t>
            </a:r>
            <a:r>
              <a:rPr lang="fr-FR" sz="2400" dirty="0">
                <a:solidFill>
                  <a:srgbClr val="000000"/>
                </a:solidFill>
                <a:ea typeface="Courier New" panose="02070309020205020404" pitchFamily="49" charset="0"/>
                <a:cs typeface="Courier New" panose="02070309020205020404" pitchFamily="49" charset="0"/>
              </a:rPr>
              <a:t>, selon l’origine grecque du mot (</a:t>
            </a:r>
            <a:r>
              <a:rPr lang="fr-FR" sz="2400" dirty="0" err="1">
                <a:solidFill>
                  <a:srgbClr val="000000"/>
                </a:solidFill>
                <a:ea typeface="Courier New" panose="02070309020205020404" pitchFamily="49" charset="0"/>
                <a:cs typeface="Courier New" panose="02070309020205020404" pitchFamily="49" charset="0"/>
              </a:rPr>
              <a:t>τοῦ</a:t>
            </a:r>
            <a:r>
              <a:rPr lang="fr-FR" sz="2400" dirty="0">
                <a:solidFill>
                  <a:srgbClr val="000000"/>
                </a:solidFill>
                <a:ea typeface="Courier New" panose="02070309020205020404" pitchFamily="49" charset="0"/>
                <a:cs typeface="Courier New" panose="02070309020205020404" pitchFamily="49" charset="0"/>
              </a:rPr>
              <a:t> </a:t>
            </a:r>
            <a:r>
              <a:rPr lang="fr-FR" sz="2400" dirty="0" err="1">
                <a:solidFill>
                  <a:srgbClr val="000000"/>
                </a:solidFill>
                <a:ea typeface="Courier New" panose="02070309020205020404" pitchFamily="49" charset="0"/>
                <a:cs typeface="Courier New" panose="02070309020205020404" pitchFamily="49" charset="0"/>
              </a:rPr>
              <a:t>Θεοῦ</a:t>
            </a:r>
            <a:r>
              <a:rPr lang="fr-FR" sz="2400" dirty="0">
                <a:solidFill>
                  <a:srgbClr val="000000"/>
                </a:solidFill>
                <a:ea typeface="Courier New" panose="02070309020205020404" pitchFamily="49" charset="0"/>
                <a:cs typeface="Courier New" panose="02070309020205020404" pitchFamily="49" charset="0"/>
              </a:rPr>
              <a:t> </a:t>
            </a:r>
            <a:r>
              <a:rPr lang="fr-FR" sz="2400" dirty="0" err="1">
                <a:solidFill>
                  <a:srgbClr val="000000"/>
                </a:solidFill>
                <a:ea typeface="Courier New" panose="02070309020205020404" pitchFamily="49" charset="0"/>
                <a:cs typeface="Courier New" panose="02070309020205020404" pitchFamily="49" charset="0"/>
              </a:rPr>
              <a:t>ό</a:t>
            </a:r>
            <a:r>
              <a:rPr lang="fr-FR" sz="2400" dirty="0">
                <a:solidFill>
                  <a:srgbClr val="000000"/>
                </a:solidFill>
                <a:ea typeface="Courier New" panose="02070309020205020404" pitchFamily="49" charset="0"/>
                <a:cs typeface="Courier New" panose="02070309020205020404" pitchFamily="49" charset="0"/>
              </a:rPr>
              <a:t> </a:t>
            </a:r>
            <a:r>
              <a:rPr lang="fr-FR" sz="2400" dirty="0" err="1">
                <a:solidFill>
                  <a:srgbClr val="000000"/>
                </a:solidFill>
                <a:ea typeface="Courier New" panose="02070309020205020404" pitchFamily="49" charset="0"/>
                <a:cs typeface="Courier New" panose="02070309020205020404" pitchFamily="49" charset="0"/>
              </a:rPr>
              <a:t>λογοϛ</a:t>
            </a:r>
            <a:r>
              <a:rPr lang="fr-FR" sz="2400" dirty="0">
                <a:solidFill>
                  <a:srgbClr val="000000"/>
                </a:solidFill>
                <a:ea typeface="Courier New" panose="02070309020205020404" pitchFamily="49" charset="0"/>
                <a:cs typeface="Courier New" panose="02070309020205020404" pitchFamily="49" charset="0"/>
              </a:rPr>
              <a:t>), cela veut dire la </a:t>
            </a:r>
            <a:r>
              <a:rPr lang="fr-FR" sz="2400" i="1" dirty="0">
                <a:solidFill>
                  <a:srgbClr val="000000"/>
                </a:solidFill>
                <a:ea typeface="Courier New" panose="02070309020205020404" pitchFamily="49" charset="0"/>
                <a:cs typeface="Courier New" panose="02070309020205020404" pitchFamily="49" charset="0"/>
              </a:rPr>
              <a:t>parole </a:t>
            </a:r>
            <a:r>
              <a:rPr lang="fr-FR" sz="2400" dirty="0">
                <a:solidFill>
                  <a:srgbClr val="000000"/>
                </a:solidFill>
                <a:ea typeface="Courier New" panose="02070309020205020404" pitchFamily="49" charset="0"/>
                <a:cs typeface="Courier New" panose="02070309020205020404" pitchFamily="49" charset="0"/>
              </a:rPr>
              <a:t>que l’homme articule</a:t>
            </a:r>
            <a:r>
              <a:rPr lang="fr-CA" sz="2400" dirty="0">
                <a:ea typeface="Times New Roman" panose="02020603050405020304" pitchFamily="18" charset="0"/>
              </a:rPr>
              <a:t> et la </a:t>
            </a:r>
            <a:r>
              <a:rPr lang="fr-CA" sz="2400" i="1" dirty="0">
                <a:ea typeface="Times New Roman" panose="02020603050405020304" pitchFamily="18" charset="0"/>
                <a:cs typeface="Times New Roman" panose="02020603050405020304" pitchFamily="18" charset="0"/>
              </a:rPr>
              <a:t>pensée </a:t>
            </a:r>
            <a:r>
              <a:rPr lang="fr-CA" sz="2400" dirty="0">
                <a:ea typeface="Times New Roman" panose="02020603050405020304" pitchFamily="18" charset="0"/>
              </a:rPr>
              <a:t>que l’homme pense par l’Esprit de cette </a:t>
            </a:r>
            <a:r>
              <a:rPr lang="fr-CA" sz="2400" i="1" dirty="0">
                <a:ea typeface="Times New Roman" panose="02020603050405020304" pitchFamily="18" charset="0"/>
                <a:cs typeface="Times New Roman" panose="02020603050405020304" pitchFamily="18" charset="0"/>
              </a:rPr>
              <a:t>Parole </a:t>
            </a:r>
            <a:r>
              <a:rPr lang="fr-CA" sz="2400" dirty="0">
                <a:ea typeface="Times New Roman" panose="02020603050405020304" pitchFamily="18" charset="0"/>
              </a:rPr>
              <a:t>et de cette </a:t>
            </a:r>
            <a:r>
              <a:rPr lang="fr-CA" sz="2400" i="1" dirty="0">
                <a:ea typeface="Times New Roman" panose="02020603050405020304" pitchFamily="18" charset="0"/>
                <a:cs typeface="Times New Roman" panose="02020603050405020304" pitchFamily="18" charset="0"/>
              </a:rPr>
              <a:t>Pensée </a:t>
            </a:r>
            <a:r>
              <a:rPr lang="fr-CA" sz="2400" dirty="0">
                <a:ea typeface="Times New Roman" panose="02020603050405020304" pitchFamily="18" charset="0"/>
              </a:rPr>
              <a:t>(</a:t>
            </a:r>
            <a:r>
              <a:rPr lang="fr-CA" sz="2400" i="1" dirty="0">
                <a:ea typeface="Times New Roman" panose="02020603050405020304" pitchFamily="18" charset="0"/>
              </a:rPr>
              <a:t>Logos</a:t>
            </a:r>
            <a:r>
              <a:rPr lang="fr-CA" sz="2400" dirty="0">
                <a:ea typeface="Times New Roman" panose="02020603050405020304" pitchFamily="18" charset="0"/>
              </a:rPr>
              <a:t>) qui subsiste éternellement ; ce n’est pas un discours </a:t>
            </a:r>
            <a:r>
              <a:rPr lang="fr-CA" sz="2400" i="1" dirty="0">
                <a:ea typeface="Times New Roman" panose="02020603050405020304" pitchFamily="18" charset="0"/>
                <a:cs typeface="Times New Roman" panose="02020603050405020304" pitchFamily="18" charset="0"/>
              </a:rPr>
              <a:t>sur </a:t>
            </a:r>
            <a:r>
              <a:rPr lang="fr-CA" sz="2400" dirty="0">
                <a:ea typeface="Times New Roman" panose="02020603050405020304" pitchFamily="18" charset="0"/>
              </a:rPr>
              <a:t>Dieu, mais plutôt un discours </a:t>
            </a:r>
            <a:r>
              <a:rPr lang="fr-CA" sz="2400" i="1" dirty="0">
                <a:ea typeface="Times New Roman" panose="02020603050405020304" pitchFamily="18" charset="0"/>
                <a:cs typeface="Times New Roman" panose="02020603050405020304" pitchFamily="18" charset="0"/>
              </a:rPr>
              <a:t>par </a:t>
            </a:r>
            <a:r>
              <a:rPr lang="fr-CA" sz="2400" dirty="0">
                <a:ea typeface="Times New Roman" panose="02020603050405020304" pitchFamily="18" charset="0"/>
              </a:rPr>
              <a:t>Dieu. »</a:t>
            </a:r>
            <a:r>
              <a:rPr lang="fr-CA" sz="2400" dirty="0"/>
              <a:t> </a:t>
            </a:r>
            <a:r>
              <a:rPr lang="fr-CA" sz="1600" dirty="0">
                <a:ea typeface="Courier New" panose="02070309020205020404" pitchFamily="49" charset="0"/>
                <a:cs typeface="Arial" panose="020B0604020202020204" pitchFamily="34" charset="0"/>
              </a:rPr>
              <a:t>« Vocation du théologien », dans </a:t>
            </a:r>
            <a:r>
              <a:rPr lang="fr-CA" sz="1600" i="1" dirty="0">
                <a:ea typeface="Courier New" panose="02070309020205020404" pitchFamily="49" charset="0"/>
                <a:cs typeface="Arial" panose="020B0604020202020204" pitchFamily="34" charset="0"/>
              </a:rPr>
              <a:t>Foi et Vie</a:t>
            </a:r>
            <a:r>
              <a:rPr lang="fr-CA" sz="1600" dirty="0">
                <a:ea typeface="Courier New" panose="02070309020205020404" pitchFamily="49" charset="0"/>
                <a:cs typeface="Arial" panose="020B0604020202020204" pitchFamily="34" charset="0"/>
              </a:rPr>
              <a:t>, 1937, p. 177.</a:t>
            </a:r>
            <a:endParaRPr lang="fr-CA" sz="1600" dirty="0">
              <a:effectLst/>
              <a:ea typeface="Courier New" panose="02070309020205020404" pitchFamily="49" charset="0"/>
              <a:cs typeface="Arial" panose="020B0604020202020204" pitchFamily="34" charset="0"/>
            </a:endParaRPr>
          </a:p>
        </p:txBody>
      </p:sp>
      <p:sp>
        <p:nvSpPr>
          <p:cNvPr id="4" name="Rectangle 3">
            <a:extLst>
              <a:ext uri="{FF2B5EF4-FFF2-40B4-BE49-F238E27FC236}">
                <a16:creationId xmlns:a16="http://schemas.microsoft.com/office/drawing/2014/main" id="{CD67729F-21F6-6B48-9ADC-C43FEC1F9E90}"/>
              </a:ext>
            </a:extLst>
          </p:cNvPr>
          <p:cNvSpPr/>
          <p:nvPr/>
        </p:nvSpPr>
        <p:spPr>
          <a:xfrm>
            <a:off x="830889" y="5484346"/>
            <a:ext cx="7398707" cy="1200329"/>
          </a:xfrm>
          <a:prstGeom prst="rect">
            <a:avLst/>
          </a:prstGeom>
        </p:spPr>
        <p:txBody>
          <a:bodyPr wrap="square">
            <a:spAutoFit/>
          </a:bodyPr>
          <a:lstStyle/>
          <a:p>
            <a:pPr algn="just">
              <a:spcAft>
                <a:spcPts val="0"/>
              </a:spcAft>
            </a:pPr>
            <a:r>
              <a:rPr lang="fr-CA" sz="2400" dirty="0">
                <a:ea typeface="Times New Roman" panose="02020603050405020304" pitchFamily="18" charset="0"/>
              </a:rPr>
              <a:t>« Le combat qu’ils doivent mener sur terre est un “combat </a:t>
            </a:r>
            <a:r>
              <a:rPr lang="fr-CA" sz="2400" i="1" dirty="0">
                <a:ea typeface="Times New Roman" panose="02020603050405020304" pitchFamily="18" charset="0"/>
              </a:rPr>
              <a:t>pour</a:t>
            </a:r>
            <a:r>
              <a:rPr lang="fr-CA" sz="2400" dirty="0">
                <a:ea typeface="Times New Roman" panose="02020603050405020304" pitchFamily="18" charset="0"/>
              </a:rPr>
              <a:t> l’Ange”, non pas un “combat </a:t>
            </a:r>
            <a:r>
              <a:rPr lang="fr-CA" sz="2400" i="1" dirty="0">
                <a:ea typeface="Times New Roman" panose="02020603050405020304" pitchFamily="18" charset="0"/>
              </a:rPr>
              <a:t>avec</a:t>
            </a:r>
            <a:r>
              <a:rPr lang="fr-CA" sz="2400" dirty="0">
                <a:ea typeface="Times New Roman" panose="02020603050405020304" pitchFamily="18" charset="0"/>
              </a:rPr>
              <a:t>” c’est-à-dire </a:t>
            </a:r>
            <a:r>
              <a:rPr lang="fr-CA" sz="2400" i="1" dirty="0">
                <a:ea typeface="Times New Roman" panose="02020603050405020304" pitchFamily="18" charset="0"/>
              </a:rPr>
              <a:t>contre</a:t>
            </a:r>
            <a:r>
              <a:rPr lang="fr-CA" sz="2400" dirty="0">
                <a:ea typeface="Times New Roman" panose="02020603050405020304" pitchFamily="18" charset="0"/>
              </a:rPr>
              <a:t> l’Ange. »</a:t>
            </a:r>
            <a:r>
              <a:rPr lang="fr-CA" sz="2400" dirty="0"/>
              <a:t> </a:t>
            </a:r>
            <a:r>
              <a:rPr lang="fr-CA" sz="1600" dirty="0">
                <a:ea typeface="Courier New" panose="02070309020205020404" pitchFamily="49" charset="0"/>
                <a:cs typeface="Arial" panose="020B0604020202020204" pitchFamily="34" charset="0"/>
              </a:rPr>
              <a:t>AHSC 205, </a:t>
            </a:r>
            <a:r>
              <a:rPr lang="fr-CA" sz="1600" i="1" dirty="0">
                <a:ea typeface="Courier New" panose="02070309020205020404" pitchFamily="49" charset="0"/>
                <a:cs typeface="Arial" panose="020B0604020202020204" pitchFamily="34" charset="0"/>
              </a:rPr>
              <a:t>Combat pour l’Ange</a:t>
            </a:r>
            <a:r>
              <a:rPr lang="fr-CA" sz="1600" dirty="0">
                <a:ea typeface="Courier New" panose="02070309020205020404" pitchFamily="49" charset="0"/>
                <a:cs typeface="Arial" panose="020B0604020202020204" pitchFamily="34" charset="0"/>
              </a:rPr>
              <a:t>, p. 53.</a:t>
            </a:r>
            <a:endParaRPr lang="fr-CA" sz="1600" dirty="0">
              <a:effectLst/>
              <a:ea typeface="Courier New" panose="02070309020205020404" pitchFamily="49"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D2E297EB-C934-A24E-8495-716FFD9A9987}"/>
              </a:ext>
            </a:extLst>
          </p:cNvPr>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160489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81F4D2A-04FF-8A4F-B150-B25F4D1A1577}"/>
              </a:ext>
            </a:extLst>
          </p:cNvPr>
          <p:cNvPicPr>
            <a:picLocks noChangeAspect="1"/>
          </p:cNvPicPr>
          <p:nvPr/>
        </p:nvPicPr>
        <p:blipFill>
          <a:blip r:embed="rId2"/>
          <a:stretch>
            <a:fillRect/>
          </a:stretch>
        </p:blipFill>
        <p:spPr>
          <a:xfrm>
            <a:off x="7875289" y="0"/>
            <a:ext cx="4316711" cy="6858000"/>
          </a:xfrm>
          <a:prstGeom prst="rect">
            <a:avLst/>
          </a:prstGeom>
        </p:spPr>
      </p:pic>
      <p:sp>
        <p:nvSpPr>
          <p:cNvPr id="5" name="Rectangle 4">
            <a:extLst>
              <a:ext uri="{FF2B5EF4-FFF2-40B4-BE49-F238E27FC236}">
                <a16:creationId xmlns:a16="http://schemas.microsoft.com/office/drawing/2014/main" id="{508CFA45-10BC-E54D-9136-BEDADFBC4395}"/>
              </a:ext>
            </a:extLst>
          </p:cNvPr>
          <p:cNvSpPr/>
          <p:nvPr/>
        </p:nvSpPr>
        <p:spPr>
          <a:xfrm>
            <a:off x="920663" y="2015358"/>
            <a:ext cx="6807896" cy="1569660"/>
          </a:xfrm>
          <a:prstGeom prst="rect">
            <a:avLst/>
          </a:prstGeom>
        </p:spPr>
        <p:txBody>
          <a:bodyPr wrap="square">
            <a:spAutoFit/>
          </a:bodyPr>
          <a:lstStyle/>
          <a:p>
            <a:r>
              <a:rPr lang="fr-CA" sz="2400" dirty="0">
                <a:solidFill>
                  <a:srgbClr val="000000"/>
                </a:solidFill>
                <a:ea typeface="Courier New" panose="02070309020205020404" pitchFamily="49" charset="0"/>
                <a:cs typeface="Courier New" panose="02070309020205020404" pitchFamily="49" charset="0"/>
              </a:rPr>
              <a:t>Cette attitude protestante opère le renversement du </a:t>
            </a:r>
            <a:r>
              <a:rPr lang="fr-CA" sz="2400" i="1" dirty="0">
                <a:solidFill>
                  <a:srgbClr val="000000"/>
                </a:solidFill>
                <a:ea typeface="Courier New" panose="02070309020205020404" pitchFamily="49" charset="0"/>
                <a:cs typeface="Courier New" panose="02070309020205020404" pitchFamily="49" charset="0"/>
              </a:rPr>
              <a:t>cogito ergo </a:t>
            </a:r>
            <a:r>
              <a:rPr lang="fr-CA" sz="2400" i="1" dirty="0" err="1">
                <a:solidFill>
                  <a:srgbClr val="000000"/>
                </a:solidFill>
                <a:ea typeface="Courier New" panose="02070309020205020404" pitchFamily="49" charset="0"/>
                <a:cs typeface="Courier New" panose="02070309020205020404" pitchFamily="49" charset="0"/>
              </a:rPr>
              <a:t>sum</a:t>
            </a:r>
            <a:r>
              <a:rPr lang="fr-CA" sz="2400" dirty="0">
                <a:solidFill>
                  <a:srgbClr val="000000"/>
                </a:solidFill>
                <a:ea typeface="Courier New" panose="02070309020205020404" pitchFamily="49" charset="0"/>
                <a:cs typeface="Courier New" panose="02070309020205020404" pitchFamily="49" charset="0"/>
              </a:rPr>
              <a:t> par le </a:t>
            </a:r>
            <a:r>
              <a:rPr lang="fr-CA" sz="2400" i="1" dirty="0" err="1">
                <a:solidFill>
                  <a:srgbClr val="000000"/>
                </a:solidFill>
                <a:ea typeface="Courier New" panose="02070309020205020404" pitchFamily="49" charset="0"/>
                <a:cs typeface="Courier New" panose="02070309020205020404" pitchFamily="49" charset="0"/>
              </a:rPr>
              <a:t>cogitor</a:t>
            </a:r>
            <a:r>
              <a:rPr lang="fr-CA" sz="2400" i="1" dirty="0">
                <a:solidFill>
                  <a:srgbClr val="000000"/>
                </a:solidFill>
                <a:ea typeface="Courier New" panose="02070309020205020404" pitchFamily="49" charset="0"/>
                <a:cs typeface="Courier New" panose="02070309020205020404" pitchFamily="49" charset="0"/>
              </a:rPr>
              <a:t>, ergo </a:t>
            </a:r>
            <a:r>
              <a:rPr lang="fr-CA" sz="2400" i="1" dirty="0" err="1">
                <a:solidFill>
                  <a:srgbClr val="000000"/>
                </a:solidFill>
                <a:ea typeface="Courier New" panose="02070309020205020404" pitchFamily="49" charset="0"/>
                <a:cs typeface="Courier New" panose="02070309020205020404" pitchFamily="49" charset="0"/>
              </a:rPr>
              <a:t>sum</a:t>
            </a:r>
            <a:r>
              <a:rPr lang="fr-CA" sz="2400" dirty="0">
                <a:solidFill>
                  <a:srgbClr val="000000"/>
                </a:solidFill>
                <a:ea typeface="Courier New" panose="02070309020205020404" pitchFamily="49" charset="0"/>
                <a:cs typeface="Courier New" panose="02070309020205020404" pitchFamily="49" charset="0"/>
              </a:rPr>
              <a:t>, du « je pense donc je suis », par la forme passive « je suis, parce que je suis pensé ».</a:t>
            </a:r>
            <a:r>
              <a:rPr lang="fr-CA" sz="2400" dirty="0"/>
              <a:t> </a:t>
            </a:r>
          </a:p>
        </p:txBody>
      </p:sp>
      <p:sp>
        <p:nvSpPr>
          <p:cNvPr id="6" name="Titre 1">
            <a:extLst>
              <a:ext uri="{FF2B5EF4-FFF2-40B4-BE49-F238E27FC236}">
                <a16:creationId xmlns:a16="http://schemas.microsoft.com/office/drawing/2014/main" id="{63A02051-19CE-124C-8980-E3CF6BE998CA}"/>
              </a:ext>
            </a:extLst>
          </p:cNvPr>
          <p:cNvSpPr>
            <a:spLocks noGrp="1"/>
          </p:cNvSpPr>
          <p:nvPr>
            <p:ph type="title"/>
          </p:nvPr>
        </p:nvSpPr>
        <p:spPr>
          <a:xfrm>
            <a:off x="920663" y="360124"/>
            <a:ext cx="6503689" cy="1485900"/>
          </a:xfrm>
        </p:spPr>
        <p:txBody>
          <a:bodyPr/>
          <a:lstStyle/>
          <a:p>
            <a:r>
              <a:rPr lang="fr-FR" dirty="0"/>
              <a:t>Positionnement protestant de Corbin</a:t>
            </a:r>
            <a:endParaRPr lang="fr-CA" dirty="0"/>
          </a:p>
        </p:txBody>
      </p:sp>
      <p:sp>
        <p:nvSpPr>
          <p:cNvPr id="3" name="ZoneTexte 2">
            <a:extLst>
              <a:ext uri="{FF2B5EF4-FFF2-40B4-BE49-F238E27FC236}">
                <a16:creationId xmlns:a16="http://schemas.microsoft.com/office/drawing/2014/main" id="{FB95BC73-D1B8-A646-929F-81D995DEBF41}"/>
              </a:ext>
            </a:extLst>
          </p:cNvPr>
          <p:cNvSpPr txBox="1"/>
          <p:nvPr/>
        </p:nvSpPr>
        <p:spPr>
          <a:xfrm>
            <a:off x="920664" y="4146115"/>
            <a:ext cx="6807896" cy="1938992"/>
          </a:xfrm>
          <a:prstGeom prst="rect">
            <a:avLst/>
          </a:prstGeom>
          <a:noFill/>
        </p:spPr>
        <p:txBody>
          <a:bodyPr wrap="square" rtlCol="0">
            <a:spAutoFit/>
          </a:bodyPr>
          <a:lstStyle/>
          <a:p>
            <a:r>
              <a:rPr lang="fr-CA" sz="2400" dirty="0"/>
              <a:t>Quand Corbin dit par exemple « nous </a:t>
            </a:r>
            <a:r>
              <a:rPr lang="fr-CA" sz="2400" dirty="0" err="1"/>
              <a:t>shî’ites</a:t>
            </a:r>
            <a:r>
              <a:rPr lang="fr-CA" sz="2400" dirty="0"/>
              <a:t> », ou qu’il développe le thème de l’église invisible, il renverse les mêmes structures de pouvoir que lorsqu’il dit « nous protestant » et fait appel à la liberté évangélique.</a:t>
            </a:r>
          </a:p>
        </p:txBody>
      </p:sp>
      <p:sp>
        <p:nvSpPr>
          <p:cNvPr id="2" name="Espace réservé du numéro de diapositive 1">
            <a:extLst>
              <a:ext uri="{FF2B5EF4-FFF2-40B4-BE49-F238E27FC236}">
                <a16:creationId xmlns:a16="http://schemas.microsoft.com/office/drawing/2014/main" id="{735D7194-DFA6-7542-8B7D-7269DC33993E}"/>
              </a:ext>
            </a:extLst>
          </p:cNvPr>
          <p:cNvSpPr>
            <a:spLocks noGrp="1"/>
          </p:cNvSpPr>
          <p:nvPr>
            <p:ph type="sldNum" sz="quarter" idx="12"/>
          </p:nvPr>
        </p:nvSpPr>
        <p:spPr/>
        <p:txBody>
          <a:bodyPr/>
          <a:lstStyle/>
          <a:p>
            <a:fld id="{69E57DC2-970A-4B3E-BB1C-7A09969E49DF}" type="slidenum">
              <a:rPr lang="en-US" smtClean="0"/>
              <a:t>19</a:t>
            </a:fld>
            <a:endParaRPr lang="en-US" dirty="0"/>
          </a:p>
        </p:txBody>
      </p:sp>
    </p:spTree>
    <p:extLst>
      <p:ext uri="{BB962C8B-B14F-4D97-AF65-F5344CB8AC3E}">
        <p14:creationId xmlns:p14="http://schemas.microsoft.com/office/powerpoint/2010/main" val="28086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C187F7-98B6-6A49-8BF0-EF674910AE25}"/>
              </a:ext>
            </a:extLst>
          </p:cNvPr>
          <p:cNvSpPr>
            <a:spLocks noGrp="1"/>
          </p:cNvSpPr>
          <p:nvPr>
            <p:ph type="title"/>
          </p:nvPr>
        </p:nvSpPr>
        <p:spPr/>
        <p:txBody>
          <a:bodyPr/>
          <a:lstStyle/>
          <a:p>
            <a:r>
              <a:rPr lang="fr-CA" dirty="0"/>
              <a:t>Introduction</a:t>
            </a:r>
          </a:p>
        </p:txBody>
      </p:sp>
      <p:sp>
        <p:nvSpPr>
          <p:cNvPr id="3" name="Espace réservé du contenu 2">
            <a:extLst>
              <a:ext uri="{FF2B5EF4-FFF2-40B4-BE49-F238E27FC236}">
                <a16:creationId xmlns:a16="http://schemas.microsoft.com/office/drawing/2014/main" id="{E9E575B5-6D4C-4C43-AC6E-8DB92411EA69}"/>
              </a:ext>
            </a:extLst>
          </p:cNvPr>
          <p:cNvSpPr>
            <a:spLocks noGrp="1"/>
          </p:cNvSpPr>
          <p:nvPr>
            <p:ph idx="1"/>
          </p:nvPr>
        </p:nvSpPr>
        <p:spPr>
          <a:xfrm>
            <a:off x="1371600" y="1767155"/>
            <a:ext cx="9601200" cy="4100245"/>
          </a:xfrm>
          <a:ln>
            <a:noFill/>
          </a:ln>
        </p:spPr>
        <p:txBody>
          <a:bodyPr/>
          <a:lstStyle/>
          <a:p>
            <a:pPr marL="0" indent="0" algn="ctr">
              <a:buNone/>
            </a:pPr>
            <a:r>
              <a:rPr lang="fr-CA" sz="2800" b="1" dirty="0"/>
              <a:t>Structure de la présentation</a:t>
            </a:r>
          </a:p>
          <a:p>
            <a:pPr marL="0" indent="0" algn="ctr">
              <a:buNone/>
            </a:pPr>
            <a:endParaRPr lang="fr-CA" b="1" dirty="0"/>
          </a:p>
          <a:p>
            <a:pPr marL="457200" indent="-457200">
              <a:buFont typeface="+mj-lt"/>
              <a:buAutoNum type="arabicPeriod"/>
            </a:pPr>
            <a:r>
              <a:rPr lang="fr-CA" sz="2400" dirty="0"/>
              <a:t>Les premières occurrences du thème du combat.</a:t>
            </a:r>
          </a:p>
          <a:p>
            <a:pPr marL="457200" indent="-457200">
              <a:buFont typeface="+mj-lt"/>
              <a:buAutoNum type="arabicPeriod"/>
            </a:pPr>
            <a:r>
              <a:rPr lang="fr-CA" sz="2400" dirty="0"/>
              <a:t>La perspective philosophique de la pensée corbinienne du combat ; relation avec le protestantisme et actualité du </a:t>
            </a:r>
            <a:r>
              <a:rPr lang="fr-CA" sz="2400" dirty="0" err="1"/>
              <a:t>shî’isme</a:t>
            </a:r>
            <a:r>
              <a:rPr lang="fr-CA" sz="2400" dirty="0"/>
              <a:t> devant le monde.</a:t>
            </a:r>
          </a:p>
          <a:p>
            <a:pPr marL="457200" indent="-457200">
              <a:buFont typeface="+mj-lt"/>
              <a:buAutoNum type="arabicPeriod"/>
            </a:pPr>
            <a:r>
              <a:rPr lang="fr-CA" sz="2400" dirty="0"/>
              <a:t>Militantisme métaphysique et combat politique</a:t>
            </a:r>
          </a:p>
          <a:p>
            <a:endParaRPr lang="fr-CA" dirty="0"/>
          </a:p>
          <a:p>
            <a:endParaRPr lang="fr-CA" dirty="0"/>
          </a:p>
        </p:txBody>
      </p:sp>
      <p:sp>
        <p:nvSpPr>
          <p:cNvPr id="4" name="Espace réservé du numéro de diapositive 3">
            <a:extLst>
              <a:ext uri="{FF2B5EF4-FFF2-40B4-BE49-F238E27FC236}">
                <a16:creationId xmlns:a16="http://schemas.microsoft.com/office/drawing/2014/main" id="{F9DAF2B8-81AC-2F46-A37E-9D39A349C90A}"/>
              </a:ext>
            </a:extLst>
          </p:cNvPr>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2518708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31795-CFC4-744B-A617-3037E21F2393}"/>
              </a:ext>
            </a:extLst>
          </p:cNvPr>
          <p:cNvSpPr>
            <a:spLocks noGrp="1"/>
          </p:cNvSpPr>
          <p:nvPr>
            <p:ph type="title"/>
          </p:nvPr>
        </p:nvSpPr>
        <p:spPr>
          <a:xfrm>
            <a:off x="892586" y="460332"/>
            <a:ext cx="9011881" cy="1485900"/>
          </a:xfrm>
        </p:spPr>
        <p:txBody>
          <a:bodyPr vert="horz" lIns="91440" tIns="45720" rIns="91440" bIns="45720" rtlCol="0" anchor="t">
            <a:normAutofit/>
          </a:bodyPr>
          <a:lstStyle/>
          <a:p>
            <a:r>
              <a:rPr lang="fr-FR" dirty="0"/>
              <a:t>Positionnement protestant de Corbin</a:t>
            </a:r>
            <a:endParaRPr lang="en-US" dirty="0"/>
          </a:p>
        </p:txBody>
      </p:sp>
      <p:sp>
        <p:nvSpPr>
          <p:cNvPr id="17" name="Rectangle 16">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 4">
            <a:extLst>
              <a:ext uri="{FF2B5EF4-FFF2-40B4-BE49-F238E27FC236}">
                <a16:creationId xmlns:a16="http://schemas.microsoft.com/office/drawing/2014/main" id="{4763E2E2-C8D4-9F45-ABD1-726FB5192C03}"/>
              </a:ext>
            </a:extLst>
          </p:cNvPr>
          <p:cNvPicPr>
            <a:picLocks noChangeAspect="1"/>
          </p:cNvPicPr>
          <p:nvPr/>
        </p:nvPicPr>
        <p:blipFill rotWithShape="1">
          <a:blip r:embed="rId2"/>
          <a:srcRect r="1" b="340"/>
          <a:stretch/>
        </p:blipFill>
        <p:spPr>
          <a:xfrm>
            <a:off x="892586" y="1946232"/>
            <a:ext cx="2506331" cy="3753157"/>
          </a:xfrm>
          <a:prstGeom prst="rect">
            <a:avLst/>
          </a:prstGeom>
        </p:spPr>
      </p:pic>
      <p:sp>
        <p:nvSpPr>
          <p:cNvPr id="4" name="Rectangle 3">
            <a:extLst>
              <a:ext uri="{FF2B5EF4-FFF2-40B4-BE49-F238E27FC236}">
                <a16:creationId xmlns:a16="http://schemas.microsoft.com/office/drawing/2014/main" id="{B17B2B1D-99AD-5A43-9FB4-21363E692DA3}"/>
              </a:ext>
            </a:extLst>
          </p:cNvPr>
          <p:cNvSpPr/>
          <p:nvPr/>
        </p:nvSpPr>
        <p:spPr>
          <a:xfrm>
            <a:off x="3584807" y="1377863"/>
            <a:ext cx="8129098" cy="5185775"/>
          </a:xfrm>
          <a:prstGeom prst="rect">
            <a:avLst/>
          </a:prstGeom>
        </p:spPr>
        <p:txBody>
          <a:bodyPr vert="horz" lIns="91440" tIns="45720" rIns="91440" bIns="45720" rtlCol="0">
            <a:normAutofit fontScale="92500" lnSpcReduction="10000"/>
          </a:bodyPr>
          <a:lstStyle/>
          <a:p>
            <a:pPr indent="-382588" defTabSz="914400">
              <a:lnSpc>
                <a:spcPct val="94000"/>
              </a:lnSpc>
              <a:spcAft>
                <a:spcPts val="200"/>
              </a:spcAft>
              <a:buFont typeface="Franklin Gothic Book" panose="020B0503020102020204" pitchFamily="34" charset="0"/>
            </a:pPr>
            <a:r>
              <a:rPr lang="fr-CA" sz="2000" dirty="0">
                <a:solidFill>
                  <a:schemeClr val="tx2"/>
                </a:solidFill>
              </a:rPr>
              <a:t>« En revanche, lutter contre le soi-disant “dépassé” en se lançant dans une course éperdue à l’histoire, est un combat sans espoir, parce que livré contre une partie inconsciente de nous-mêmes dont nous fuyons alors la caricature. On entend couramment dire que, de nos jours, la philosophie de l’histoire périclite, mais qu’en revanche la théologie de l’histoire prend son essor. À vrai dire, l’idée d’une théologie de l’histoire n’est pas nouvelle. En Islam, c’est aux penseurs </a:t>
            </a:r>
            <a:r>
              <a:rPr lang="fr-CA" sz="2000" dirty="0" err="1">
                <a:solidFill>
                  <a:schemeClr val="tx2"/>
                </a:solidFill>
              </a:rPr>
              <a:t>shî’ites</a:t>
            </a:r>
            <a:r>
              <a:rPr lang="fr-CA" sz="2000" dirty="0">
                <a:solidFill>
                  <a:schemeClr val="tx2"/>
                </a:solidFill>
              </a:rPr>
              <a:t> et ismaéliens qu’en revient le mérite, par leur “philosophie prophétique”. Malheureusement, dans certains christianismes de nos jours, il semble que ce soit parce qu’elle a perdu son </a:t>
            </a:r>
            <a:r>
              <a:rPr lang="fr-CA" sz="2000" i="1" dirty="0">
                <a:solidFill>
                  <a:schemeClr val="tx2"/>
                </a:solidFill>
              </a:rPr>
              <a:t>Logos</a:t>
            </a:r>
            <a:r>
              <a:rPr lang="fr-CA" sz="2000" dirty="0">
                <a:solidFill>
                  <a:schemeClr val="tx2"/>
                </a:solidFill>
              </a:rPr>
              <a:t>, que la théologie se sente d’autant plus encline à l’aventure. Et cela, certes, est nouveau, voire une nouveauté qu’il est plus urgent, mais plus difficile de surmonter que n’importe quel passé “</a:t>
            </a:r>
            <a:r>
              <a:rPr lang="fr-CA" sz="2000" dirty="0" err="1">
                <a:solidFill>
                  <a:schemeClr val="tx2"/>
                </a:solidFill>
              </a:rPr>
              <a:t>dépassé</a:t>
            </a:r>
            <a:r>
              <a:rPr lang="fr-CA" sz="2000" dirty="0">
                <a:solidFill>
                  <a:schemeClr val="tx2"/>
                </a:solidFill>
              </a:rPr>
              <a:t>”, parce qu’elle est le symptôme d’une désorientation radicale. En cherchant son salut dans l’histoire pour ne pas retarder sur le “sens” imposé par d’autres à l’histoire, une théologie tente de rivaliser avec son propre produit sécularisé, mais en oubliant que sa dimension propre est eschatologique, et que l’eschatologie est la fin de l’histoire. Une théologie ou une philosophie de l’histoire sont impensables sans une Image du monde qui, dans sa totalité, précède et devance toutes les données empiriques ; elles ne sont possibles que de la part d’un être qui soit non pas dans l’histoire, mais </a:t>
            </a:r>
            <a:r>
              <a:rPr lang="fr-CA" sz="2000" i="1" dirty="0">
                <a:solidFill>
                  <a:schemeClr val="tx2"/>
                </a:solidFill>
              </a:rPr>
              <a:t>transhistorique</a:t>
            </a:r>
            <a:r>
              <a:rPr lang="fr-CA" sz="2000" dirty="0">
                <a:solidFill>
                  <a:schemeClr val="tx2"/>
                </a:solidFill>
              </a:rPr>
              <a:t>. » EII, </a:t>
            </a:r>
            <a:r>
              <a:rPr lang="fr-CA" sz="2000" dirty="0" err="1">
                <a:solidFill>
                  <a:schemeClr val="tx2"/>
                </a:solidFill>
              </a:rPr>
              <a:t>T</a:t>
            </a:r>
            <a:r>
              <a:rPr lang="fr-CA" sz="2000" dirty="0">
                <a:solidFill>
                  <a:schemeClr val="tx2"/>
                </a:solidFill>
              </a:rPr>
              <a:t>. I, p. XVII-XVIII</a:t>
            </a:r>
            <a:endParaRPr lang="fr-CA" sz="2000" dirty="0">
              <a:solidFill>
                <a:schemeClr val="tx2"/>
              </a:solidFill>
              <a:effectLst/>
            </a:endParaRPr>
          </a:p>
        </p:txBody>
      </p:sp>
      <p:sp>
        <p:nvSpPr>
          <p:cNvPr id="3" name="Espace réservé du numéro de diapositive 2">
            <a:extLst>
              <a:ext uri="{FF2B5EF4-FFF2-40B4-BE49-F238E27FC236}">
                <a16:creationId xmlns:a16="http://schemas.microsoft.com/office/drawing/2014/main" id="{65AC5D0D-E74F-3645-9131-456BE30CE4CA}"/>
              </a:ext>
            </a:extLst>
          </p:cNvPr>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236925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re 1">
            <a:extLst>
              <a:ext uri="{FF2B5EF4-FFF2-40B4-BE49-F238E27FC236}">
                <a16:creationId xmlns:a16="http://schemas.microsoft.com/office/drawing/2014/main" id="{53568D19-884F-8844-AE68-49C87A132F92}"/>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en-US" sz="7200" b="1" cap="all" dirty="0"/>
              <a:t>De </a:t>
            </a:r>
            <a:r>
              <a:rPr lang="en-US" sz="7200" b="1" cap="all" dirty="0" err="1"/>
              <a:t>l’actualité</a:t>
            </a:r>
            <a:r>
              <a:rPr lang="en-US" sz="7200" b="1" cap="all" dirty="0"/>
              <a:t> du combat </a:t>
            </a:r>
            <a:r>
              <a:rPr lang="en-US" sz="7200" b="1" cap="all" dirty="0" err="1"/>
              <a:t>spirituel</a:t>
            </a:r>
            <a:endParaRPr lang="en-US" sz="7200" cap="all" dirty="0"/>
          </a:p>
        </p:txBody>
      </p:sp>
      <p:sp>
        <p:nvSpPr>
          <p:cNvPr id="18" name="Rectangle 17">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3" name="Espace réservé du numéro de diapositive 2">
            <a:extLst>
              <a:ext uri="{FF2B5EF4-FFF2-40B4-BE49-F238E27FC236}">
                <a16:creationId xmlns:a16="http://schemas.microsoft.com/office/drawing/2014/main" id="{F388BB1C-D8B8-2B41-8D68-96F152AA6536}"/>
              </a:ext>
            </a:extLst>
          </p:cNvPr>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739843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930F7-6105-054B-AA0D-31D6F16CFB00}"/>
              </a:ext>
            </a:extLst>
          </p:cNvPr>
          <p:cNvSpPr>
            <a:spLocks noGrp="1"/>
          </p:cNvSpPr>
          <p:nvPr>
            <p:ph type="title"/>
          </p:nvPr>
        </p:nvSpPr>
        <p:spPr/>
        <p:txBody>
          <a:bodyPr/>
          <a:lstStyle/>
          <a:p>
            <a:r>
              <a:rPr lang="en-US" b="1" dirty="0"/>
              <a:t>De </a:t>
            </a:r>
            <a:r>
              <a:rPr lang="en-US" b="1" dirty="0" err="1"/>
              <a:t>l’actualité</a:t>
            </a:r>
            <a:r>
              <a:rPr lang="en-US" b="1" dirty="0"/>
              <a:t> du combat </a:t>
            </a:r>
            <a:r>
              <a:rPr lang="en-US" b="1" dirty="0" err="1"/>
              <a:t>spirituel</a:t>
            </a:r>
            <a:endParaRPr lang="fr-CA" dirty="0"/>
          </a:p>
        </p:txBody>
      </p:sp>
      <p:sp>
        <p:nvSpPr>
          <p:cNvPr id="4" name="Rectangle 3">
            <a:extLst>
              <a:ext uri="{FF2B5EF4-FFF2-40B4-BE49-F238E27FC236}">
                <a16:creationId xmlns:a16="http://schemas.microsoft.com/office/drawing/2014/main" id="{79121BDA-AEC1-5E4B-9BDA-1DD6F104B915}"/>
              </a:ext>
            </a:extLst>
          </p:cNvPr>
          <p:cNvSpPr/>
          <p:nvPr/>
        </p:nvSpPr>
        <p:spPr>
          <a:xfrm>
            <a:off x="1217112" y="1756201"/>
            <a:ext cx="8363213" cy="830997"/>
          </a:xfrm>
          <a:prstGeom prst="rect">
            <a:avLst/>
          </a:prstGeom>
        </p:spPr>
        <p:txBody>
          <a:bodyPr wrap="square">
            <a:spAutoFit/>
          </a:bodyPr>
          <a:lstStyle/>
          <a:p>
            <a:pPr algn="just">
              <a:spcAft>
                <a:spcPts val="0"/>
              </a:spcAft>
            </a:pPr>
            <a:r>
              <a:rPr lang="fr-CA" sz="2400" dirty="0">
                <a:solidFill>
                  <a:srgbClr val="000000"/>
                </a:solidFill>
                <a:ea typeface="Courier New" panose="02070309020205020404" pitchFamily="49" charset="0"/>
                <a:cs typeface="Courier New" panose="02070309020205020404" pitchFamily="49" charset="0"/>
              </a:rPr>
              <a:t>« comment y aurait-il à formuler le message du shîʿisme devant le monde actuel ? » </a:t>
            </a:r>
            <a:r>
              <a:rPr lang="fr-CA" sz="1600" dirty="0">
                <a:ea typeface="Courier New" panose="02070309020205020404" pitchFamily="49" charset="0"/>
                <a:cs typeface="Times New Roman" panose="02020603050405020304" pitchFamily="18" charset="0"/>
              </a:rPr>
              <a:t>« Le combat spirituel du </a:t>
            </a:r>
            <a:r>
              <a:rPr lang="fr-CA" sz="1600" dirty="0" err="1">
                <a:ea typeface="Courier New" panose="02070309020205020404" pitchFamily="49" charset="0"/>
                <a:cs typeface="Times New Roman" panose="02020603050405020304" pitchFamily="18" charset="0"/>
              </a:rPr>
              <a:t>shî'isme</a:t>
            </a:r>
            <a:r>
              <a:rPr lang="fr-CA" sz="1600" dirty="0">
                <a:ea typeface="Courier New" panose="02070309020205020404" pitchFamily="49" charset="0"/>
                <a:cs typeface="Times New Roman" panose="02020603050405020304" pitchFamily="18" charset="0"/>
              </a:rPr>
              <a:t> », p. 74.</a:t>
            </a:r>
            <a:endParaRPr lang="fr-CA" sz="1600" dirty="0">
              <a:effectLst/>
              <a:ea typeface="Courier New" panose="02070309020205020404" pitchFamily="49" charset="0"/>
              <a:cs typeface="Arial" panose="020B0604020202020204" pitchFamily="34" charset="0"/>
            </a:endParaRPr>
          </a:p>
        </p:txBody>
      </p:sp>
      <p:pic>
        <p:nvPicPr>
          <p:cNvPr id="5" name="Image 4">
            <a:extLst>
              <a:ext uri="{FF2B5EF4-FFF2-40B4-BE49-F238E27FC236}">
                <a16:creationId xmlns:a16="http://schemas.microsoft.com/office/drawing/2014/main" id="{2D42A773-1797-EE4B-89DA-2AC48E90AE24}"/>
              </a:ext>
            </a:extLst>
          </p:cNvPr>
          <p:cNvPicPr>
            <a:picLocks noChangeAspect="1"/>
          </p:cNvPicPr>
          <p:nvPr/>
        </p:nvPicPr>
        <p:blipFill>
          <a:blip r:embed="rId2"/>
          <a:stretch>
            <a:fillRect/>
          </a:stretch>
        </p:blipFill>
        <p:spPr>
          <a:xfrm>
            <a:off x="1225463" y="3036487"/>
            <a:ext cx="9194887" cy="3474991"/>
          </a:xfrm>
          <a:prstGeom prst="rect">
            <a:avLst/>
          </a:prstGeom>
        </p:spPr>
      </p:pic>
      <p:sp>
        <p:nvSpPr>
          <p:cNvPr id="3" name="Espace réservé du numéro de diapositive 2">
            <a:extLst>
              <a:ext uri="{FF2B5EF4-FFF2-40B4-BE49-F238E27FC236}">
                <a16:creationId xmlns:a16="http://schemas.microsoft.com/office/drawing/2014/main" id="{30488567-3A25-DB4B-A513-6DEAFAB45B1E}"/>
              </a:ext>
            </a:extLst>
          </p:cNvPr>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166716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BD30C8-8DD9-7548-848A-711E9CA595D3}"/>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AF4E8CC4-9F6F-6C45-9AA5-386BF51FD4BB}"/>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E81DB725-CAB2-1F4A-9673-BB9FDB070F8B}"/>
              </a:ext>
            </a:extLst>
          </p:cNvPr>
          <p:cNvPicPr>
            <a:picLocks noChangeAspect="1"/>
          </p:cNvPicPr>
          <p:nvPr/>
        </p:nvPicPr>
        <p:blipFill>
          <a:blip r:embed="rId2"/>
          <a:stretch>
            <a:fillRect/>
          </a:stretch>
        </p:blipFill>
        <p:spPr>
          <a:xfrm>
            <a:off x="2903727" y="0"/>
            <a:ext cx="7234005" cy="6858000"/>
          </a:xfrm>
          <a:prstGeom prst="rect">
            <a:avLst/>
          </a:prstGeom>
        </p:spPr>
      </p:pic>
      <p:sp>
        <p:nvSpPr>
          <p:cNvPr id="5" name="Espace réservé du numéro de diapositive 4">
            <a:extLst>
              <a:ext uri="{FF2B5EF4-FFF2-40B4-BE49-F238E27FC236}">
                <a16:creationId xmlns:a16="http://schemas.microsoft.com/office/drawing/2014/main" id="{4FF50B77-C83A-3B4E-8ED7-19573E868B78}"/>
              </a:ext>
            </a:extLst>
          </p:cNvPr>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2597099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81DB725-CAB2-1F4A-9673-BB9FDB070F8B}"/>
              </a:ext>
            </a:extLst>
          </p:cNvPr>
          <p:cNvPicPr>
            <a:picLocks noChangeAspect="1"/>
          </p:cNvPicPr>
          <p:nvPr/>
        </p:nvPicPr>
        <p:blipFill>
          <a:blip r:embed="rId2"/>
          <a:stretch>
            <a:fillRect/>
          </a:stretch>
        </p:blipFill>
        <p:spPr>
          <a:xfrm>
            <a:off x="7925214" y="2119508"/>
            <a:ext cx="4128999" cy="3914384"/>
          </a:xfrm>
          <a:prstGeom prst="rect">
            <a:avLst/>
          </a:prstGeom>
        </p:spPr>
      </p:pic>
      <p:sp>
        <p:nvSpPr>
          <p:cNvPr id="7" name="Espace réservé du contenu 6">
            <a:extLst>
              <a:ext uri="{FF2B5EF4-FFF2-40B4-BE49-F238E27FC236}">
                <a16:creationId xmlns:a16="http://schemas.microsoft.com/office/drawing/2014/main" id="{A90A7423-F89B-F749-83DC-F0449A4090F4}"/>
              </a:ext>
            </a:extLst>
          </p:cNvPr>
          <p:cNvSpPr>
            <a:spLocks noGrp="1"/>
          </p:cNvSpPr>
          <p:nvPr>
            <p:ph idx="1"/>
          </p:nvPr>
        </p:nvSpPr>
        <p:spPr>
          <a:xfrm>
            <a:off x="1219200" y="1741118"/>
            <a:ext cx="6706014" cy="4822520"/>
          </a:xfrm>
        </p:spPr>
        <p:txBody>
          <a:bodyPr>
            <a:normAutofit fontScale="92500"/>
          </a:bodyPr>
          <a:lstStyle/>
          <a:p>
            <a:pPr marL="0" indent="0">
              <a:buNone/>
            </a:pPr>
            <a:r>
              <a:rPr lang="fr-CA" sz="2400" dirty="0"/>
              <a:t>« Comme je vis avec mon temps et que j’ai reçu une éducation occidentale, le progrès ne me paraît possible qu’en dehors de la tradition. Nous sommes nombreux, en Jordanie, à penser ainsi, à tenter d’impossibles synthèses. Comme tous nos frères arabes et musulmans du monde quand ils se mettent à penser, nous vivons un drame atroce. Est-il possible de ne pas tuer Dieu, en tentant d’isoler la religion d’un système social condamné par le progrès technique et scientifique ? Dans notre Islam, la religion et la société sont confondues, l’une et l’autre n’existent que par l’union inséparable des deux. Est-il possible de nous moderniser sans nous damner ? » </a:t>
            </a:r>
            <a:r>
              <a:rPr lang="fr-BE" sz="1400" dirty="0"/>
              <a:t>Article du </a:t>
            </a:r>
            <a:r>
              <a:rPr lang="fr-BE" sz="1400" i="1" dirty="0"/>
              <a:t>Figaro</a:t>
            </a:r>
            <a:r>
              <a:rPr lang="fr-BE" sz="1400" dirty="0"/>
              <a:t> du 17 octobre 1960 cité dans </a:t>
            </a:r>
            <a:r>
              <a:rPr lang="fr-BE" sz="1400" cap="small" dirty="0"/>
              <a:t>Corbin</a:t>
            </a:r>
            <a:r>
              <a:rPr lang="fr-BE" sz="1400" dirty="0"/>
              <a:t>, « Le combat spirituel du </a:t>
            </a:r>
            <a:r>
              <a:rPr lang="fr-BE" sz="1400" dirty="0" err="1"/>
              <a:t>shî’isme</a:t>
            </a:r>
            <a:r>
              <a:rPr lang="fr-BE" sz="1400" dirty="0"/>
              <a:t> », dans </a:t>
            </a:r>
            <a:r>
              <a:rPr lang="fr-BE" sz="1400" i="1" dirty="0"/>
              <a:t>Eranos-Jahrbuch – Der </a:t>
            </a:r>
            <a:r>
              <a:rPr lang="fr-BE" sz="1400" i="1" dirty="0" err="1"/>
              <a:t>Mensch</a:t>
            </a:r>
            <a:r>
              <a:rPr lang="fr-BE" sz="1400" i="1" dirty="0"/>
              <a:t> </a:t>
            </a:r>
            <a:r>
              <a:rPr lang="fr-BE" sz="1400" i="1" dirty="0" err="1"/>
              <a:t>im</a:t>
            </a:r>
            <a:r>
              <a:rPr lang="fr-BE" sz="1400" i="1" dirty="0"/>
              <a:t> </a:t>
            </a:r>
            <a:r>
              <a:rPr lang="fr-BE" sz="1400" i="1" dirty="0" err="1"/>
              <a:t>Spannungsfeld</a:t>
            </a:r>
            <a:r>
              <a:rPr lang="fr-BE" sz="1400" i="1" dirty="0"/>
              <a:t> der </a:t>
            </a:r>
            <a:r>
              <a:rPr lang="fr-BE" sz="1400" i="1" dirty="0" err="1"/>
              <a:t>Ordnungen</a:t>
            </a:r>
            <a:r>
              <a:rPr lang="fr-BE" sz="1400" dirty="0"/>
              <a:t>, sous la direction de </a:t>
            </a:r>
            <a:r>
              <a:rPr lang="fr-BE" sz="1400" cap="small" dirty="0"/>
              <a:t>Fröbe-Kapteyn</a:t>
            </a:r>
            <a:r>
              <a:rPr lang="fr-BE" sz="1400" dirty="0"/>
              <a:t>, vol. XXX/1961, Zürich, Rhein-Verlag, 1962, p. 79. Repris dans EII, </a:t>
            </a:r>
            <a:r>
              <a:rPr lang="fr-BE" sz="1400" dirty="0" err="1"/>
              <a:t>T</a:t>
            </a:r>
            <a:r>
              <a:rPr lang="fr-BE" sz="1400" dirty="0"/>
              <a:t>. I, p. 32-33.</a:t>
            </a:r>
            <a:endParaRPr lang="fr-CA" sz="1400" dirty="0"/>
          </a:p>
          <a:p>
            <a:pPr marL="0" indent="0">
              <a:buNone/>
            </a:pPr>
            <a:endParaRPr lang="fr-CA" sz="2400" dirty="0"/>
          </a:p>
        </p:txBody>
      </p:sp>
      <p:sp>
        <p:nvSpPr>
          <p:cNvPr id="8" name="Titre 1">
            <a:extLst>
              <a:ext uri="{FF2B5EF4-FFF2-40B4-BE49-F238E27FC236}">
                <a16:creationId xmlns:a16="http://schemas.microsoft.com/office/drawing/2014/main" id="{D1DE4794-49B4-CE47-9829-A779327C50D4}"/>
              </a:ext>
            </a:extLst>
          </p:cNvPr>
          <p:cNvSpPr>
            <a:spLocks noGrp="1"/>
          </p:cNvSpPr>
          <p:nvPr>
            <p:ph type="title"/>
          </p:nvPr>
        </p:nvSpPr>
        <p:spPr/>
        <p:txBody>
          <a:bodyPr/>
          <a:lstStyle/>
          <a:p>
            <a:r>
              <a:rPr lang="en-US" b="1" dirty="0"/>
              <a:t>De </a:t>
            </a:r>
            <a:r>
              <a:rPr lang="en-US" b="1" dirty="0" err="1"/>
              <a:t>l’actualité</a:t>
            </a:r>
            <a:r>
              <a:rPr lang="en-US" b="1" dirty="0"/>
              <a:t> du combat </a:t>
            </a:r>
            <a:r>
              <a:rPr lang="en-US" b="1" dirty="0" err="1"/>
              <a:t>spirituel</a:t>
            </a:r>
            <a:endParaRPr lang="fr-CA" dirty="0"/>
          </a:p>
        </p:txBody>
      </p:sp>
      <p:sp>
        <p:nvSpPr>
          <p:cNvPr id="2" name="Espace réservé du numéro de diapositive 1">
            <a:extLst>
              <a:ext uri="{FF2B5EF4-FFF2-40B4-BE49-F238E27FC236}">
                <a16:creationId xmlns:a16="http://schemas.microsoft.com/office/drawing/2014/main" id="{B2408578-668A-3B48-80D0-AD8DE0E7C10F}"/>
              </a:ext>
            </a:extLst>
          </p:cNvPr>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1486707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74BDEC-3668-C142-9C68-B9FB33FBAAA9}"/>
              </a:ext>
            </a:extLst>
          </p:cNvPr>
          <p:cNvSpPr/>
          <p:nvPr/>
        </p:nvSpPr>
        <p:spPr>
          <a:xfrm>
            <a:off x="968680" y="1428750"/>
            <a:ext cx="6661206" cy="5324535"/>
          </a:xfrm>
          <a:prstGeom prst="rect">
            <a:avLst/>
          </a:prstGeom>
        </p:spPr>
        <p:txBody>
          <a:bodyPr wrap="square">
            <a:spAutoFit/>
          </a:bodyPr>
          <a:lstStyle/>
          <a:p>
            <a:pPr>
              <a:spcAft>
                <a:spcPts val="0"/>
              </a:spcAft>
            </a:pPr>
            <a:r>
              <a:rPr lang="fr-FR" sz="2400" dirty="0">
                <a:solidFill>
                  <a:srgbClr val="000000"/>
                </a:solidFill>
                <a:ea typeface="Courier New" panose="02070309020205020404" pitchFamily="49" charset="0"/>
              </a:rPr>
              <a:t>« Une première affirmation typique éclate dans la répétition du slogan “vivre avec son temps”. Qui donc donnera à notre musulman désemparé la conscience et le courage de vivre son propre temps personnel, non pas celui de tout le monde, en lui enseignant la différence (pourtant bien connue déjà de nos mystiques en Islam) entre le temps historique et le temps existentiel, parce que c’est “en ce temps-là” seulement, le temps existentiel, que se transmet vivante une tradition qui est une inspiration sans cesse renouvelée, et non pas un cortège historique ou un registre des opinions conformes ? » </a:t>
            </a:r>
            <a:r>
              <a:rPr lang="fr-BE" sz="1400" dirty="0">
                <a:ea typeface="Courier New" panose="02070309020205020404" pitchFamily="49" charset="0"/>
                <a:cs typeface="Arial" panose="020B0604020202020204" pitchFamily="34" charset="0"/>
              </a:rPr>
              <a:t>« Le combat spirituel du </a:t>
            </a:r>
            <a:r>
              <a:rPr lang="fr-BE" sz="1400" dirty="0" err="1">
                <a:ea typeface="Courier New" panose="02070309020205020404" pitchFamily="49" charset="0"/>
                <a:cs typeface="Arial" panose="020B0604020202020204" pitchFamily="34" charset="0"/>
              </a:rPr>
              <a:t>shî’isme</a:t>
            </a:r>
            <a:r>
              <a:rPr lang="fr-BE" sz="1400" dirty="0">
                <a:ea typeface="Courier New" panose="02070309020205020404" pitchFamily="49" charset="0"/>
                <a:cs typeface="Arial" panose="020B0604020202020204" pitchFamily="34" charset="0"/>
              </a:rPr>
              <a:t> », dans </a:t>
            </a:r>
            <a:r>
              <a:rPr lang="fr-BE" sz="1400" i="1" dirty="0">
                <a:ea typeface="Courier New" panose="02070309020205020404" pitchFamily="49" charset="0"/>
                <a:cs typeface="Arial" panose="020B0604020202020204" pitchFamily="34" charset="0"/>
              </a:rPr>
              <a:t>Eranos-Jahrbuch – Der </a:t>
            </a:r>
            <a:r>
              <a:rPr lang="fr-BE" sz="1400" i="1" dirty="0" err="1">
                <a:ea typeface="Courier New" panose="02070309020205020404" pitchFamily="49" charset="0"/>
                <a:cs typeface="Arial" panose="020B0604020202020204" pitchFamily="34" charset="0"/>
              </a:rPr>
              <a:t>Mensch</a:t>
            </a:r>
            <a:r>
              <a:rPr lang="fr-BE" sz="1400" i="1" dirty="0">
                <a:ea typeface="Courier New" panose="02070309020205020404" pitchFamily="49" charset="0"/>
                <a:cs typeface="Arial" panose="020B0604020202020204" pitchFamily="34" charset="0"/>
              </a:rPr>
              <a:t> </a:t>
            </a:r>
            <a:r>
              <a:rPr lang="fr-BE" sz="1400" i="1" dirty="0" err="1">
                <a:ea typeface="Courier New" panose="02070309020205020404" pitchFamily="49" charset="0"/>
                <a:cs typeface="Arial" panose="020B0604020202020204" pitchFamily="34" charset="0"/>
              </a:rPr>
              <a:t>im</a:t>
            </a:r>
            <a:r>
              <a:rPr lang="fr-BE" sz="1400" i="1" dirty="0">
                <a:ea typeface="Courier New" panose="02070309020205020404" pitchFamily="49" charset="0"/>
                <a:cs typeface="Arial" panose="020B0604020202020204" pitchFamily="34" charset="0"/>
              </a:rPr>
              <a:t> </a:t>
            </a:r>
            <a:r>
              <a:rPr lang="fr-BE" sz="1400" i="1" dirty="0" err="1">
                <a:ea typeface="Courier New" panose="02070309020205020404" pitchFamily="49" charset="0"/>
                <a:cs typeface="Arial" panose="020B0604020202020204" pitchFamily="34" charset="0"/>
              </a:rPr>
              <a:t>Spannungsfeld</a:t>
            </a:r>
            <a:r>
              <a:rPr lang="fr-BE" sz="1400" i="1" dirty="0">
                <a:ea typeface="Courier New" panose="02070309020205020404" pitchFamily="49" charset="0"/>
                <a:cs typeface="Arial" panose="020B0604020202020204" pitchFamily="34" charset="0"/>
              </a:rPr>
              <a:t> der </a:t>
            </a:r>
            <a:r>
              <a:rPr lang="fr-BE" sz="1400" i="1" dirty="0" err="1">
                <a:ea typeface="Courier New" panose="02070309020205020404" pitchFamily="49" charset="0"/>
                <a:cs typeface="Arial" panose="020B0604020202020204" pitchFamily="34" charset="0"/>
              </a:rPr>
              <a:t>Ordnungen</a:t>
            </a:r>
            <a:r>
              <a:rPr lang="fr-BE" sz="1400" dirty="0">
                <a:ea typeface="Courier New" panose="02070309020205020404" pitchFamily="49" charset="0"/>
                <a:cs typeface="Arial" panose="020B0604020202020204" pitchFamily="34" charset="0"/>
              </a:rPr>
              <a:t>, sous la direction de </a:t>
            </a:r>
            <a:r>
              <a:rPr lang="fr-BE" sz="1400" cap="small" dirty="0">
                <a:ea typeface="Courier New" panose="02070309020205020404" pitchFamily="49" charset="0"/>
                <a:cs typeface="Arial" panose="020B0604020202020204" pitchFamily="34" charset="0"/>
              </a:rPr>
              <a:t>Fröbe-Kapteyn</a:t>
            </a:r>
            <a:r>
              <a:rPr lang="fr-BE" sz="1400" dirty="0">
                <a:ea typeface="Courier New" panose="02070309020205020404" pitchFamily="49" charset="0"/>
                <a:cs typeface="Arial" panose="020B0604020202020204" pitchFamily="34" charset="0"/>
              </a:rPr>
              <a:t>, vol. XXX/1961, Zürich, Rhein-Verlag, 1962, p. 80.</a:t>
            </a:r>
            <a:endParaRPr lang="fr-CA" sz="1400" dirty="0">
              <a:ea typeface="Courier New" panose="02070309020205020404" pitchFamily="49" charset="0"/>
              <a:cs typeface="Arial" panose="020B0604020202020204" pitchFamily="34" charset="0"/>
            </a:endParaRPr>
          </a:p>
        </p:txBody>
      </p:sp>
      <p:pic>
        <p:nvPicPr>
          <p:cNvPr id="5" name="Image 4">
            <a:extLst>
              <a:ext uri="{FF2B5EF4-FFF2-40B4-BE49-F238E27FC236}">
                <a16:creationId xmlns:a16="http://schemas.microsoft.com/office/drawing/2014/main" id="{D09C976B-2E1A-D84E-99D5-DFE9FAA704C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9000" contrast="25000"/>
                    </a14:imgEffect>
                  </a14:imgLayer>
                </a14:imgProps>
              </a:ext>
            </a:extLst>
          </a:blip>
          <a:srcRect l="908" t="9746" r="2539" b="13958"/>
          <a:stretch/>
        </p:blipFill>
        <p:spPr>
          <a:xfrm>
            <a:off x="7629886" y="1365336"/>
            <a:ext cx="4562114" cy="4806863"/>
          </a:xfrm>
          <a:prstGeom prst="rect">
            <a:avLst/>
          </a:prstGeom>
        </p:spPr>
      </p:pic>
      <p:sp>
        <p:nvSpPr>
          <p:cNvPr id="6" name="Titre 1">
            <a:extLst>
              <a:ext uri="{FF2B5EF4-FFF2-40B4-BE49-F238E27FC236}">
                <a16:creationId xmlns:a16="http://schemas.microsoft.com/office/drawing/2014/main" id="{6905034A-F6CD-3A44-B320-5108ABBDF5F2}"/>
              </a:ext>
            </a:extLst>
          </p:cNvPr>
          <p:cNvSpPr>
            <a:spLocks noGrp="1"/>
          </p:cNvSpPr>
          <p:nvPr>
            <p:ph type="title"/>
          </p:nvPr>
        </p:nvSpPr>
        <p:spPr>
          <a:xfrm>
            <a:off x="1295400" y="372650"/>
            <a:ext cx="9601200" cy="1485900"/>
          </a:xfrm>
        </p:spPr>
        <p:txBody>
          <a:bodyPr/>
          <a:lstStyle/>
          <a:p>
            <a:r>
              <a:rPr lang="en-US" b="1" dirty="0"/>
              <a:t>De </a:t>
            </a:r>
            <a:r>
              <a:rPr lang="en-US" b="1" dirty="0" err="1"/>
              <a:t>l’actualité</a:t>
            </a:r>
            <a:r>
              <a:rPr lang="en-US" b="1" dirty="0"/>
              <a:t> du combat </a:t>
            </a:r>
            <a:r>
              <a:rPr lang="en-US" b="1" dirty="0" err="1"/>
              <a:t>spirituel</a:t>
            </a:r>
            <a:endParaRPr lang="fr-CA" dirty="0"/>
          </a:p>
        </p:txBody>
      </p:sp>
      <p:sp>
        <p:nvSpPr>
          <p:cNvPr id="2" name="Espace réservé du numéro de diapositive 1">
            <a:extLst>
              <a:ext uri="{FF2B5EF4-FFF2-40B4-BE49-F238E27FC236}">
                <a16:creationId xmlns:a16="http://schemas.microsoft.com/office/drawing/2014/main" id="{41D74181-5044-3043-822C-A51CCCAC8F67}"/>
              </a:ext>
            </a:extLst>
          </p:cNvPr>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26886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916B9-78E7-5147-969C-FF6EAA48CBCB}"/>
              </a:ext>
            </a:extLst>
          </p:cNvPr>
          <p:cNvSpPr>
            <a:spLocks noGrp="1"/>
          </p:cNvSpPr>
          <p:nvPr>
            <p:ph type="title"/>
          </p:nvPr>
        </p:nvSpPr>
        <p:spPr>
          <a:xfrm>
            <a:off x="933189" y="346522"/>
            <a:ext cx="9601200" cy="1485900"/>
          </a:xfrm>
        </p:spPr>
        <p:txBody>
          <a:bodyPr/>
          <a:lstStyle/>
          <a:p>
            <a:r>
              <a:rPr lang="fr-CA" b="1"/>
              <a:t>De l’actualité du combat spirituel</a:t>
            </a:r>
            <a:endParaRPr lang="fr-CA"/>
          </a:p>
        </p:txBody>
      </p:sp>
      <p:sp>
        <p:nvSpPr>
          <p:cNvPr id="4" name="Rectangle 3">
            <a:extLst>
              <a:ext uri="{FF2B5EF4-FFF2-40B4-BE49-F238E27FC236}">
                <a16:creationId xmlns:a16="http://schemas.microsoft.com/office/drawing/2014/main" id="{7A2CF9CB-2005-2D42-9DAD-00A771732397}"/>
              </a:ext>
            </a:extLst>
          </p:cNvPr>
          <p:cNvSpPr/>
          <p:nvPr/>
        </p:nvSpPr>
        <p:spPr>
          <a:xfrm>
            <a:off x="1023741" y="1349290"/>
            <a:ext cx="10724368" cy="2677656"/>
          </a:xfrm>
          <a:prstGeom prst="rect">
            <a:avLst/>
          </a:prstGeom>
        </p:spPr>
        <p:txBody>
          <a:bodyPr wrap="square">
            <a:spAutoFit/>
          </a:bodyPr>
          <a:lstStyle/>
          <a:p>
            <a:pPr>
              <a:spcAft>
                <a:spcPts val="0"/>
              </a:spcAft>
            </a:pPr>
            <a:r>
              <a:rPr lang="fr-FR" sz="2400" dirty="0">
                <a:solidFill>
                  <a:srgbClr val="000000"/>
                </a:solidFill>
                <a:ea typeface="Courier New" panose="02070309020205020404" pitchFamily="49" charset="0"/>
              </a:rPr>
              <a:t>« La religion comme Église est devenue volonté de puissance. Le magistère de l’Église s’est substitué à l’inspiration divine. Elle emprisonne chaque âme dans son autorité. Si l’on ne comprend pas ce phénomène Église, on ne peut comprendre le phénomène des “sociétés totalitaires” de nos jours. Ces dernières en sont la laïcisation, la sécularisation, mais les langages offrent d’étranges similitudes. C’est ce que nous voulons dire en disant que l’Incarnation divine est devenue Incarnation sociale. »</a:t>
            </a:r>
            <a:endParaRPr lang="fr-CA" sz="1600" dirty="0">
              <a:effectLst/>
              <a:ea typeface="Courier New" panose="02070309020205020404" pitchFamily="49" charset="0"/>
              <a:cs typeface="Arial" panose="020B0604020202020204" pitchFamily="34" charset="0"/>
            </a:endParaRPr>
          </a:p>
        </p:txBody>
      </p:sp>
      <p:pic>
        <p:nvPicPr>
          <p:cNvPr id="5" name="Image 4">
            <a:extLst>
              <a:ext uri="{FF2B5EF4-FFF2-40B4-BE49-F238E27FC236}">
                <a16:creationId xmlns:a16="http://schemas.microsoft.com/office/drawing/2014/main" id="{06A0BEF3-6F6B-A249-9A35-9E99BD628E36}"/>
              </a:ext>
            </a:extLst>
          </p:cNvPr>
          <p:cNvPicPr>
            <a:picLocks noChangeAspect="1"/>
          </p:cNvPicPr>
          <p:nvPr/>
        </p:nvPicPr>
        <p:blipFill>
          <a:blip r:embed="rId2"/>
          <a:stretch>
            <a:fillRect/>
          </a:stretch>
        </p:blipFill>
        <p:spPr>
          <a:xfrm>
            <a:off x="4897677" y="4085357"/>
            <a:ext cx="6850432" cy="2588959"/>
          </a:xfrm>
          <a:prstGeom prst="rect">
            <a:avLst/>
          </a:prstGeom>
        </p:spPr>
      </p:pic>
      <p:sp>
        <p:nvSpPr>
          <p:cNvPr id="3" name="Rectangle 2">
            <a:extLst>
              <a:ext uri="{FF2B5EF4-FFF2-40B4-BE49-F238E27FC236}">
                <a16:creationId xmlns:a16="http://schemas.microsoft.com/office/drawing/2014/main" id="{CB3E6F27-F762-B54F-9ED3-476154FDA5F6}"/>
              </a:ext>
            </a:extLst>
          </p:cNvPr>
          <p:cNvSpPr/>
          <p:nvPr/>
        </p:nvSpPr>
        <p:spPr>
          <a:xfrm>
            <a:off x="1294357" y="4626900"/>
            <a:ext cx="3603320" cy="1200329"/>
          </a:xfrm>
          <a:prstGeom prst="rect">
            <a:avLst/>
          </a:prstGeom>
        </p:spPr>
        <p:txBody>
          <a:bodyPr wrap="square">
            <a:spAutoFit/>
          </a:bodyPr>
          <a:lstStyle/>
          <a:p>
            <a:pPr>
              <a:spcAft>
                <a:spcPts val="0"/>
              </a:spcAft>
            </a:pPr>
            <a:r>
              <a:rPr lang="fr-BE" dirty="0">
                <a:ea typeface="Courier New" panose="02070309020205020404" pitchFamily="49" charset="0"/>
                <a:cs typeface="Arial" panose="020B0604020202020204" pitchFamily="34" charset="0"/>
              </a:rPr>
              <a:t>AHSC 181, texte inédit en français, Corbin, </a:t>
            </a:r>
            <a:r>
              <a:rPr lang="fr-BE" i="1" dirty="0">
                <a:ea typeface="Courier New" panose="02070309020205020404" pitchFamily="49" charset="0"/>
                <a:cs typeface="Arial" panose="020B0604020202020204" pitchFamily="34" charset="0"/>
              </a:rPr>
              <a:t>Notes pour un entretien sur le </a:t>
            </a:r>
            <a:r>
              <a:rPr lang="fr-BE" i="1" dirty="0" err="1">
                <a:ea typeface="Courier New" panose="02070309020205020404" pitchFamily="49" charset="0"/>
                <a:cs typeface="Arial" panose="020B0604020202020204" pitchFamily="34" charset="0"/>
              </a:rPr>
              <a:t>shî’isme</a:t>
            </a:r>
            <a:r>
              <a:rPr lang="fr-BE" i="1" dirty="0">
                <a:ea typeface="Courier New" panose="02070309020205020404" pitchFamily="49" charset="0"/>
                <a:cs typeface="Arial" panose="020B0604020202020204" pitchFamily="34" charset="0"/>
              </a:rPr>
              <a:t> devant le monde actuel</a:t>
            </a:r>
            <a:r>
              <a:rPr lang="fr-BE" dirty="0">
                <a:ea typeface="Courier New" panose="02070309020205020404" pitchFamily="49" charset="0"/>
                <a:cs typeface="Arial" panose="020B0604020202020204" pitchFamily="34" charset="0"/>
              </a:rPr>
              <a:t>, 8 novembre 1960, Téhéran, p 4.</a:t>
            </a:r>
            <a:endParaRPr lang="fr-CA" dirty="0">
              <a:ea typeface="Courier New" panose="02070309020205020404" pitchFamily="49"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95C13475-C9F0-BB4A-952F-9D719C9584CF}"/>
              </a:ext>
            </a:extLst>
          </p:cNvPr>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10822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17F4308-1EEF-8E49-A790-4F3338CE529D}"/>
              </a:ext>
            </a:extLst>
          </p:cNvPr>
          <p:cNvPicPr>
            <a:picLocks noChangeAspect="1"/>
          </p:cNvPicPr>
          <p:nvPr/>
        </p:nvPicPr>
        <p:blipFill>
          <a:blip r:embed="rId2"/>
          <a:stretch>
            <a:fillRect/>
          </a:stretch>
        </p:blipFill>
        <p:spPr>
          <a:xfrm>
            <a:off x="8787227" y="1753644"/>
            <a:ext cx="3099973" cy="4177430"/>
          </a:xfrm>
          <a:prstGeom prst="rect">
            <a:avLst/>
          </a:prstGeom>
        </p:spPr>
      </p:pic>
      <p:sp>
        <p:nvSpPr>
          <p:cNvPr id="5" name="Rectangle 4">
            <a:extLst>
              <a:ext uri="{FF2B5EF4-FFF2-40B4-BE49-F238E27FC236}">
                <a16:creationId xmlns:a16="http://schemas.microsoft.com/office/drawing/2014/main" id="{E338EDB2-F806-8645-A109-43613752A88C}"/>
              </a:ext>
            </a:extLst>
          </p:cNvPr>
          <p:cNvSpPr/>
          <p:nvPr/>
        </p:nvSpPr>
        <p:spPr>
          <a:xfrm>
            <a:off x="1219200" y="2562643"/>
            <a:ext cx="6935244" cy="1631216"/>
          </a:xfrm>
          <a:prstGeom prst="rect">
            <a:avLst/>
          </a:prstGeom>
        </p:spPr>
        <p:txBody>
          <a:bodyPr wrap="square">
            <a:spAutoFit/>
          </a:bodyPr>
          <a:lstStyle/>
          <a:p>
            <a:pPr algn="just">
              <a:spcAft>
                <a:spcPts val="0"/>
              </a:spcAft>
            </a:pPr>
            <a:r>
              <a:rPr lang="fr-CA" sz="3200" dirty="0">
                <a:solidFill>
                  <a:srgbClr val="000000"/>
                </a:solidFill>
                <a:ea typeface="Courier New" panose="02070309020205020404" pitchFamily="49" charset="0"/>
                <a:cs typeface="Courier New" panose="02070309020205020404" pitchFamily="49" charset="0"/>
              </a:rPr>
              <a:t>« Corbin n’était pas une personne mesquine. Il était comme un enfant. »</a:t>
            </a:r>
            <a:r>
              <a:rPr lang="fr-CA" sz="2000" dirty="0"/>
              <a:t> </a:t>
            </a:r>
            <a:r>
              <a:rPr lang="en-US" sz="1200" dirty="0">
                <a:ea typeface="Courier New" panose="02070309020205020404" pitchFamily="49" charset="0"/>
                <a:cs typeface="Arial" panose="020B0604020202020204" pitchFamily="34" charset="0"/>
              </a:rPr>
              <a:t>« Corbin was not a mean-spirited person. He was like a child. » Ma </a:t>
            </a:r>
            <a:r>
              <a:rPr lang="en-US" sz="1200" dirty="0" err="1">
                <a:ea typeface="Courier New" panose="02070309020205020404" pitchFamily="49" charset="0"/>
                <a:cs typeface="Arial" panose="020B0604020202020204" pitchFamily="34" charset="0"/>
              </a:rPr>
              <a:t>traduction</a:t>
            </a:r>
            <a:r>
              <a:rPr lang="en-US" sz="1200" dirty="0">
                <a:ea typeface="Courier New" panose="02070309020205020404" pitchFamily="49" charset="0"/>
                <a:cs typeface="Arial" panose="020B0604020202020204" pitchFamily="34" charset="0"/>
              </a:rPr>
              <a:t>. Seyyed Hossein NASR, « For </a:t>
            </a:r>
            <a:r>
              <a:rPr lang="en-US" sz="1200" dirty="0" err="1">
                <a:ea typeface="Courier New" panose="02070309020205020404" pitchFamily="49" charset="0"/>
                <a:cs typeface="Arial" panose="020B0604020202020204" pitchFamily="34" charset="0"/>
              </a:rPr>
              <a:t>Fardid</a:t>
            </a:r>
            <a:r>
              <a:rPr lang="en-US" sz="1200" dirty="0">
                <a:ea typeface="Courier New" panose="02070309020205020404" pitchFamily="49" charset="0"/>
                <a:cs typeface="Arial" panose="020B0604020202020204" pitchFamily="34" charset="0"/>
              </a:rPr>
              <a:t>, Corbin Was Worthless, but, the Shah Was Great », dans </a:t>
            </a:r>
            <a:r>
              <a:rPr lang="en-US" sz="1200" i="1" dirty="0">
                <a:ea typeface="Courier New" panose="02070309020205020404" pitchFamily="49" charset="0"/>
                <a:cs typeface="Arial" panose="020B0604020202020204" pitchFamily="34" charset="0"/>
              </a:rPr>
              <a:t>Iran's Troubled Modernity - Debating Ahmad </a:t>
            </a:r>
            <a:r>
              <a:rPr lang="en-US" sz="1200" i="1" dirty="0" err="1">
                <a:ea typeface="Courier New" panose="02070309020205020404" pitchFamily="49" charset="0"/>
                <a:cs typeface="Arial" panose="020B0604020202020204" pitchFamily="34" charset="0"/>
              </a:rPr>
              <a:t>Fardid's</a:t>
            </a:r>
            <a:r>
              <a:rPr lang="en-US" sz="1200" i="1" dirty="0">
                <a:ea typeface="Courier New" panose="02070309020205020404" pitchFamily="49" charset="0"/>
                <a:cs typeface="Arial" panose="020B0604020202020204" pitchFamily="34" charset="0"/>
              </a:rPr>
              <a:t> Legacy</a:t>
            </a:r>
            <a:r>
              <a:rPr lang="en-US" sz="1200" dirty="0">
                <a:ea typeface="Courier New" panose="02070309020205020404" pitchFamily="49" charset="0"/>
                <a:cs typeface="Arial" panose="020B0604020202020204" pitchFamily="34" charset="0"/>
              </a:rPr>
              <a:t> </a:t>
            </a:r>
            <a:r>
              <a:rPr lang="en-US" sz="1200" dirty="0" err="1">
                <a:ea typeface="Courier New" panose="02070309020205020404" pitchFamily="49" charset="0"/>
                <a:cs typeface="Arial" panose="020B0604020202020204" pitchFamily="34" charset="0"/>
              </a:rPr>
              <a:t>édité</a:t>
            </a:r>
            <a:r>
              <a:rPr lang="en-US" sz="1200" dirty="0">
                <a:ea typeface="Courier New" panose="02070309020205020404" pitchFamily="49" charset="0"/>
                <a:cs typeface="Arial" panose="020B0604020202020204" pitchFamily="34" charset="0"/>
              </a:rPr>
              <a:t> par Ali MIRSEPASSI, New York, Cambridge University Press, 2018, p. 55-72.</a:t>
            </a:r>
            <a:endParaRPr lang="fr-CA" sz="1200" dirty="0">
              <a:ea typeface="Courier New" panose="02070309020205020404" pitchFamily="49" charset="0"/>
              <a:cs typeface="Arial" panose="020B0604020202020204" pitchFamily="34" charset="0"/>
            </a:endParaRPr>
          </a:p>
        </p:txBody>
      </p:sp>
      <p:sp>
        <p:nvSpPr>
          <p:cNvPr id="6" name="Titre 1">
            <a:extLst>
              <a:ext uri="{FF2B5EF4-FFF2-40B4-BE49-F238E27FC236}">
                <a16:creationId xmlns:a16="http://schemas.microsoft.com/office/drawing/2014/main" id="{F929A31C-FF57-0F47-81EC-24BB8734A0EB}"/>
              </a:ext>
            </a:extLst>
          </p:cNvPr>
          <p:cNvSpPr>
            <a:spLocks noGrp="1"/>
          </p:cNvSpPr>
          <p:nvPr>
            <p:ph type="title"/>
          </p:nvPr>
        </p:nvSpPr>
        <p:spPr/>
        <p:txBody>
          <a:bodyPr/>
          <a:lstStyle/>
          <a:p>
            <a:r>
              <a:rPr lang="fr-CA" b="1" dirty="0"/>
              <a:t>De l’actualité du combat spirituel</a:t>
            </a:r>
            <a:endParaRPr lang="fr-CA" dirty="0"/>
          </a:p>
        </p:txBody>
      </p:sp>
      <p:sp>
        <p:nvSpPr>
          <p:cNvPr id="2" name="Espace réservé du numéro de diapositive 1">
            <a:extLst>
              <a:ext uri="{FF2B5EF4-FFF2-40B4-BE49-F238E27FC236}">
                <a16:creationId xmlns:a16="http://schemas.microsoft.com/office/drawing/2014/main" id="{E4FA6648-A6FF-3145-A9B1-32BAB53B4FBC}"/>
              </a:ext>
            </a:extLst>
          </p:cNvPr>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375845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17DA8E-5D5D-8444-8D89-5D97CDCC0885}"/>
              </a:ext>
            </a:extLst>
          </p:cNvPr>
          <p:cNvSpPr>
            <a:spLocks noGrp="1"/>
          </p:cNvSpPr>
          <p:nvPr>
            <p:ph type="title"/>
          </p:nvPr>
        </p:nvSpPr>
        <p:spPr>
          <a:xfrm>
            <a:off x="1127760" y="360123"/>
            <a:ext cx="5730658" cy="1485900"/>
          </a:xfrm>
        </p:spPr>
        <p:txBody>
          <a:bodyPr/>
          <a:lstStyle/>
          <a:p>
            <a:r>
              <a:rPr lang="fr-CA" b="1" dirty="0"/>
              <a:t>De l’actualité du combat spirituel</a:t>
            </a:r>
            <a:endParaRPr lang="fr-CA" dirty="0"/>
          </a:p>
        </p:txBody>
      </p:sp>
      <p:sp>
        <p:nvSpPr>
          <p:cNvPr id="4" name="Rectangle 3">
            <a:extLst>
              <a:ext uri="{FF2B5EF4-FFF2-40B4-BE49-F238E27FC236}">
                <a16:creationId xmlns:a16="http://schemas.microsoft.com/office/drawing/2014/main" id="{DC1D57A8-A470-0D49-B6C4-2D1602844F71}"/>
              </a:ext>
            </a:extLst>
          </p:cNvPr>
          <p:cNvSpPr/>
          <p:nvPr/>
        </p:nvSpPr>
        <p:spPr>
          <a:xfrm>
            <a:off x="1127760" y="2551837"/>
            <a:ext cx="6096000" cy="3046988"/>
          </a:xfrm>
          <a:prstGeom prst="rect">
            <a:avLst/>
          </a:prstGeom>
        </p:spPr>
        <p:txBody>
          <a:bodyPr>
            <a:spAutoFit/>
          </a:bodyPr>
          <a:lstStyle/>
          <a:p>
            <a:pPr algn="just">
              <a:spcAft>
                <a:spcPts val="0"/>
              </a:spcAft>
            </a:pPr>
            <a:r>
              <a:rPr lang="fr-FR" sz="2400" dirty="0">
                <a:solidFill>
                  <a:srgbClr val="000000"/>
                </a:solidFill>
                <a:ea typeface="Courier New" panose="02070309020205020404" pitchFamily="49" charset="0"/>
                <a:cs typeface="Courier New" panose="02070309020205020404" pitchFamily="49" charset="0"/>
              </a:rPr>
              <a:t>« La tâche est d’autant plus rude qu’il s’agit de rouvrir des portes que les hommes ont eux-mêmes fermées et maintiennent closes avec obstination. C’est alors en quelque sorte un combat des hommes contre leur propre refus qu’il s’agit de livrer. Mais c’est précisément le combat qui fut envisagé par l’éthique la plus ancienne de l’Iran. »</a:t>
            </a:r>
            <a:r>
              <a:rPr lang="fr-CA" sz="2400" dirty="0">
                <a:solidFill>
                  <a:srgbClr val="000000"/>
                </a:solidFill>
                <a:ea typeface="Courier New" panose="02070309020205020404" pitchFamily="49" charset="0"/>
                <a:cs typeface="Courier New" panose="02070309020205020404" pitchFamily="49" charset="0"/>
              </a:rPr>
              <a:t> </a:t>
            </a:r>
            <a:r>
              <a:rPr lang="fr-CA" sz="1400" dirty="0">
                <a:solidFill>
                  <a:srgbClr val="000000"/>
                </a:solidFill>
                <a:ea typeface="Courier New" panose="02070309020205020404" pitchFamily="49" charset="0"/>
                <a:cs typeface="Courier New" panose="02070309020205020404" pitchFamily="49" charset="0"/>
              </a:rPr>
              <a:t>Texte inédit.</a:t>
            </a:r>
            <a:endParaRPr lang="fr-CA" sz="2400" dirty="0">
              <a:effectLst/>
              <a:ea typeface="Courier New" panose="02070309020205020404" pitchFamily="49" charset="0"/>
              <a:cs typeface="Arial" panose="020B0604020202020204" pitchFamily="34" charset="0"/>
            </a:endParaRPr>
          </a:p>
        </p:txBody>
      </p:sp>
      <p:pic>
        <p:nvPicPr>
          <p:cNvPr id="5" name="Image 4">
            <a:extLst>
              <a:ext uri="{FF2B5EF4-FFF2-40B4-BE49-F238E27FC236}">
                <a16:creationId xmlns:a16="http://schemas.microsoft.com/office/drawing/2014/main" id="{03624178-C232-8241-97CF-F8912AC0FF24}"/>
              </a:ext>
            </a:extLst>
          </p:cNvPr>
          <p:cNvPicPr>
            <a:picLocks noChangeAspect="1"/>
          </p:cNvPicPr>
          <p:nvPr/>
        </p:nvPicPr>
        <p:blipFill>
          <a:blip r:embed="rId2"/>
          <a:stretch>
            <a:fillRect/>
          </a:stretch>
        </p:blipFill>
        <p:spPr>
          <a:xfrm>
            <a:off x="7451491" y="0"/>
            <a:ext cx="4740509" cy="6858000"/>
          </a:xfrm>
          <a:prstGeom prst="rect">
            <a:avLst/>
          </a:prstGeom>
        </p:spPr>
      </p:pic>
      <p:sp>
        <p:nvSpPr>
          <p:cNvPr id="3" name="Espace réservé du numéro de diapositive 2">
            <a:extLst>
              <a:ext uri="{FF2B5EF4-FFF2-40B4-BE49-F238E27FC236}">
                <a16:creationId xmlns:a16="http://schemas.microsoft.com/office/drawing/2014/main" id="{AEF2C174-0626-4E42-A848-2EACE5B36A0B}"/>
              </a:ext>
            </a:extLst>
          </p:cNvPr>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162071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re 1">
            <a:extLst>
              <a:ext uri="{FF2B5EF4-FFF2-40B4-BE49-F238E27FC236}">
                <a16:creationId xmlns:a16="http://schemas.microsoft.com/office/drawing/2014/main" id="{696BF958-29E3-D24F-8845-072D6DD2BFD8}"/>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en-US" sz="7200" b="1" cap="all" dirty="0"/>
              <a:t>Combat pour </a:t>
            </a:r>
            <a:r>
              <a:rPr lang="en-US" sz="7200" b="1" cap="all" dirty="0" err="1"/>
              <a:t>l’âme</a:t>
            </a:r>
            <a:r>
              <a:rPr lang="en-US" sz="7200" b="1" cap="all" dirty="0"/>
              <a:t> du monde</a:t>
            </a:r>
            <a:endParaRPr lang="en-US" sz="7200" cap="all" dirty="0"/>
          </a:p>
        </p:txBody>
      </p:sp>
      <p:sp>
        <p:nvSpPr>
          <p:cNvPr id="18" name="Rectangle 17">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3" name="Espace réservé du numéro de diapositive 2">
            <a:extLst>
              <a:ext uri="{FF2B5EF4-FFF2-40B4-BE49-F238E27FC236}">
                <a16:creationId xmlns:a16="http://schemas.microsoft.com/office/drawing/2014/main" id="{1F4A4FAE-57B2-0D4A-B862-58FC008CF9C0}"/>
              </a:ext>
            </a:extLst>
          </p:cNvPr>
          <p:cNvSpPr>
            <a:spLocks noGrp="1"/>
          </p:cNvSpPr>
          <p:nvPr>
            <p:ph type="sldNum" sz="quarter" idx="12"/>
          </p:nvPr>
        </p:nvSpPr>
        <p:spPr/>
        <p:txBody>
          <a:bodyPr/>
          <a:lstStyle/>
          <a:p>
            <a:fld id="{69E57DC2-970A-4B3E-BB1C-7A09969E49DF}" type="slidenum">
              <a:rPr lang="en-US" smtClean="0"/>
              <a:t>29</a:t>
            </a:fld>
            <a:endParaRPr lang="en-US" dirty="0"/>
          </a:p>
        </p:txBody>
      </p:sp>
    </p:spTree>
    <p:extLst>
      <p:ext uri="{BB962C8B-B14F-4D97-AF65-F5344CB8AC3E}">
        <p14:creationId xmlns:p14="http://schemas.microsoft.com/office/powerpoint/2010/main" val="171844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521841-C45B-AD4A-8BB0-D9F92A1AC95E}"/>
              </a:ext>
            </a:extLst>
          </p:cNvPr>
          <p:cNvSpPr>
            <a:spLocks noGrp="1"/>
          </p:cNvSpPr>
          <p:nvPr>
            <p:ph type="title"/>
          </p:nvPr>
        </p:nvSpPr>
        <p:spPr/>
        <p:txBody>
          <a:bodyPr/>
          <a:lstStyle/>
          <a:p>
            <a:r>
              <a:rPr lang="fr-CA" dirty="0"/>
              <a:t>L’expression du combat</a:t>
            </a:r>
          </a:p>
        </p:txBody>
      </p:sp>
      <p:sp>
        <p:nvSpPr>
          <p:cNvPr id="3" name="Espace réservé du contenu 2">
            <a:extLst>
              <a:ext uri="{FF2B5EF4-FFF2-40B4-BE49-F238E27FC236}">
                <a16:creationId xmlns:a16="http://schemas.microsoft.com/office/drawing/2014/main" id="{032E9F19-8545-D541-A167-7B32396AFB57}"/>
              </a:ext>
            </a:extLst>
          </p:cNvPr>
          <p:cNvSpPr>
            <a:spLocks noGrp="1"/>
          </p:cNvSpPr>
          <p:nvPr>
            <p:ph idx="1"/>
          </p:nvPr>
        </p:nvSpPr>
        <p:spPr/>
        <p:txBody>
          <a:bodyPr>
            <a:normAutofit/>
          </a:bodyPr>
          <a:lstStyle/>
          <a:p>
            <a:r>
              <a:rPr lang="fr-CA" sz="2800" dirty="0"/>
              <a:t>Les thèmes du </a:t>
            </a:r>
            <a:r>
              <a:rPr lang="fr-CA" sz="2800" i="1" dirty="0"/>
              <a:t>djihad</a:t>
            </a:r>
            <a:r>
              <a:rPr lang="fr-CA" sz="2800" dirty="0"/>
              <a:t> et de la guerre sainte sont absents de l’œuvre.</a:t>
            </a:r>
          </a:p>
          <a:p>
            <a:r>
              <a:rPr lang="fr-CA" sz="2800" dirty="0"/>
              <a:t>Ce thème est cependant traités dans un enregistrement audio de 6 minutes. </a:t>
            </a:r>
          </a:p>
          <a:p>
            <a:r>
              <a:rPr lang="fr-CA" sz="2800" dirty="0"/>
              <a:t>Nous écouterons célèbre iranologue à la fin de ma présentation.</a:t>
            </a:r>
          </a:p>
          <a:p>
            <a:endParaRPr lang="fr-CA" sz="2800" dirty="0"/>
          </a:p>
        </p:txBody>
      </p:sp>
      <p:sp>
        <p:nvSpPr>
          <p:cNvPr id="4" name="Espace réservé du numéro de diapositive 3">
            <a:extLst>
              <a:ext uri="{FF2B5EF4-FFF2-40B4-BE49-F238E27FC236}">
                <a16:creationId xmlns:a16="http://schemas.microsoft.com/office/drawing/2014/main" id="{7F88B995-BABE-2142-8AD2-8675AA3AE397}"/>
              </a:ext>
            </a:extLst>
          </p:cNvPr>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22224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B3F84-B899-DE45-9E1D-43DBECBD865E}"/>
              </a:ext>
            </a:extLst>
          </p:cNvPr>
          <p:cNvSpPr>
            <a:spLocks noGrp="1"/>
          </p:cNvSpPr>
          <p:nvPr>
            <p:ph type="title"/>
          </p:nvPr>
        </p:nvSpPr>
        <p:spPr>
          <a:xfrm>
            <a:off x="1008346" y="383184"/>
            <a:ext cx="9601200" cy="1485900"/>
          </a:xfrm>
        </p:spPr>
        <p:txBody>
          <a:bodyPr/>
          <a:lstStyle/>
          <a:p>
            <a:r>
              <a:rPr lang="fr-FR" dirty="0"/>
              <a:t>Combat pour l’âme du monde</a:t>
            </a:r>
            <a:r>
              <a:rPr lang="fr-CA" dirty="0"/>
              <a:t> </a:t>
            </a:r>
          </a:p>
        </p:txBody>
      </p:sp>
      <p:sp>
        <p:nvSpPr>
          <p:cNvPr id="3" name="Espace réservé du contenu 2">
            <a:extLst>
              <a:ext uri="{FF2B5EF4-FFF2-40B4-BE49-F238E27FC236}">
                <a16:creationId xmlns:a16="http://schemas.microsoft.com/office/drawing/2014/main" id="{6EBCB1C7-9FC4-3D45-8B87-CA45E5C1F202}"/>
              </a:ext>
            </a:extLst>
          </p:cNvPr>
          <p:cNvSpPr>
            <a:spLocks noGrp="1"/>
          </p:cNvSpPr>
          <p:nvPr>
            <p:ph idx="1"/>
          </p:nvPr>
        </p:nvSpPr>
        <p:spPr>
          <a:xfrm>
            <a:off x="837210" y="1506286"/>
            <a:ext cx="11354790" cy="1822537"/>
          </a:xfrm>
        </p:spPr>
        <p:txBody>
          <a:bodyPr>
            <a:noAutofit/>
          </a:bodyPr>
          <a:lstStyle/>
          <a:p>
            <a:pPr marL="0" indent="0">
              <a:buNone/>
            </a:pPr>
            <a:r>
              <a:rPr lang="fr-CA" sz="2400" dirty="0"/>
              <a:t>Si en 1960, c’est l’expression « vivre avec son temps » ou « être de son temps » qui l’avait motivé à développer l’idée concurrente « d’être son temps propre », en 1978, il critique l’expression et la banalisation d’« un monde sans âme » et lui oppose l’urgence de reconquérir « l’âme du monde », de mener un combat pour sa sauvegarde. </a:t>
            </a:r>
          </a:p>
        </p:txBody>
      </p:sp>
      <p:sp>
        <p:nvSpPr>
          <p:cNvPr id="4" name="Rectangle 3">
            <a:extLst>
              <a:ext uri="{FF2B5EF4-FFF2-40B4-BE49-F238E27FC236}">
                <a16:creationId xmlns:a16="http://schemas.microsoft.com/office/drawing/2014/main" id="{1ADA9CEF-93E6-0E4B-9C8C-B70572FA802B}"/>
              </a:ext>
            </a:extLst>
          </p:cNvPr>
          <p:cNvSpPr/>
          <p:nvPr/>
        </p:nvSpPr>
        <p:spPr>
          <a:xfrm>
            <a:off x="837210" y="3179813"/>
            <a:ext cx="8562109" cy="1938992"/>
          </a:xfrm>
          <a:prstGeom prst="rect">
            <a:avLst/>
          </a:prstGeom>
        </p:spPr>
        <p:txBody>
          <a:bodyPr wrap="square">
            <a:spAutoFit/>
          </a:bodyPr>
          <a:lstStyle/>
          <a:p>
            <a:pPr algn="just">
              <a:spcAft>
                <a:spcPts val="0"/>
              </a:spcAft>
            </a:pPr>
            <a:r>
              <a:rPr lang="fr-CA" sz="2400" dirty="0">
                <a:solidFill>
                  <a:srgbClr val="000000"/>
                </a:solidFill>
                <a:ea typeface="Courier New" panose="02070309020205020404" pitchFamily="49" charset="0"/>
                <a:cs typeface="Courier New" panose="02070309020205020404" pitchFamily="49" charset="0"/>
              </a:rPr>
              <a:t>« Le refus de quelque chose comme l’Âme du Monde, affirme Corbin, est lié au dualisme corps-âme, matière-esprit, etc. » « bref la </a:t>
            </a:r>
            <a:r>
              <a:rPr lang="fr-CA" sz="2400" i="1" dirty="0">
                <a:solidFill>
                  <a:srgbClr val="000000"/>
                </a:solidFill>
                <a:ea typeface="Courier New" panose="02070309020205020404" pitchFamily="49" charset="0"/>
                <a:cs typeface="Courier New" panose="02070309020205020404" pitchFamily="49" charset="0"/>
              </a:rPr>
              <a:t>Sophia</a:t>
            </a:r>
            <a:r>
              <a:rPr lang="fr-CA" sz="2400" dirty="0">
                <a:solidFill>
                  <a:srgbClr val="000000"/>
                </a:solidFill>
                <a:ea typeface="Courier New" panose="02070309020205020404" pitchFamily="49" charset="0"/>
                <a:cs typeface="Courier New" panose="02070309020205020404" pitchFamily="49" charset="0"/>
              </a:rPr>
              <a:t> médiatrice entre l’Inconnaissable et la créature, lieu idéal d’une incarnation spirituelle comme “corporéité céleste”.  »</a:t>
            </a:r>
            <a:r>
              <a:rPr lang="fr-CA" sz="1200" dirty="0">
                <a:solidFill>
                  <a:srgbClr val="000000"/>
                </a:solidFill>
                <a:ea typeface="Courier New" panose="02070309020205020404" pitchFamily="49" charset="0"/>
                <a:cs typeface="Courier New" panose="02070309020205020404" pitchFamily="49" charset="0"/>
              </a:rPr>
              <a:t> </a:t>
            </a:r>
            <a:r>
              <a:rPr lang="fr-CA" sz="1200" dirty="0">
                <a:ea typeface="Courier New" panose="02070309020205020404" pitchFamily="49" charset="0"/>
                <a:cs typeface="Arial" panose="020B0604020202020204" pitchFamily="34" charset="0"/>
              </a:rPr>
              <a:t>USJJ 6, Université saint Jean de Jérusalem suggestions pour la session 1979, Le combat pour l’âme du monde ou urgence de la sophiologie, p. 13</a:t>
            </a:r>
          </a:p>
        </p:txBody>
      </p:sp>
      <p:pic>
        <p:nvPicPr>
          <p:cNvPr id="6" name="Image 5">
            <a:extLst>
              <a:ext uri="{FF2B5EF4-FFF2-40B4-BE49-F238E27FC236}">
                <a16:creationId xmlns:a16="http://schemas.microsoft.com/office/drawing/2014/main" id="{C0BEB198-427F-9D4E-91AC-A35B43E739B4}"/>
              </a:ext>
            </a:extLst>
          </p:cNvPr>
          <p:cNvPicPr>
            <a:picLocks noChangeAspect="1"/>
          </p:cNvPicPr>
          <p:nvPr/>
        </p:nvPicPr>
        <p:blipFill>
          <a:blip r:embed="rId2"/>
          <a:stretch>
            <a:fillRect/>
          </a:stretch>
        </p:blipFill>
        <p:spPr>
          <a:xfrm>
            <a:off x="9618213" y="2998216"/>
            <a:ext cx="2444351" cy="3812291"/>
          </a:xfrm>
          <a:prstGeom prst="rect">
            <a:avLst/>
          </a:prstGeom>
        </p:spPr>
      </p:pic>
      <p:sp>
        <p:nvSpPr>
          <p:cNvPr id="7" name="Rectangle 6">
            <a:extLst>
              <a:ext uri="{FF2B5EF4-FFF2-40B4-BE49-F238E27FC236}">
                <a16:creationId xmlns:a16="http://schemas.microsoft.com/office/drawing/2014/main" id="{7BB30ED5-E89F-A74E-9FD8-0D399A22867D}"/>
              </a:ext>
            </a:extLst>
          </p:cNvPr>
          <p:cNvSpPr/>
          <p:nvPr/>
        </p:nvSpPr>
        <p:spPr>
          <a:xfrm>
            <a:off x="809054" y="5200905"/>
            <a:ext cx="8810935" cy="1569660"/>
          </a:xfrm>
          <a:prstGeom prst="rect">
            <a:avLst/>
          </a:prstGeom>
        </p:spPr>
        <p:txBody>
          <a:bodyPr wrap="square">
            <a:spAutoFit/>
          </a:bodyPr>
          <a:lstStyle/>
          <a:p>
            <a:r>
              <a:rPr lang="fr-CA" sz="2400" dirty="0"/>
              <a:t>« l’homme est le </a:t>
            </a:r>
            <a:r>
              <a:rPr lang="fr-CA" sz="2400" i="1" dirty="0"/>
              <a:t>lieu</a:t>
            </a:r>
            <a:r>
              <a:rPr lang="fr-CA" sz="2400" dirty="0"/>
              <a:t> de l’enjeu du “combat pour l’Âme du monde”. Mort de Dieu et mort de l’homme sont concomitantes d’un monde qui a “perdu son Âme”. »</a:t>
            </a:r>
          </a:p>
          <a:p>
            <a:r>
              <a:rPr lang="fr-CA" sz="1200" dirty="0"/>
              <a:t>USJJ 6, Université saint Jean de Jérusalem suggestions pour la session 1979, Le combat pour l’âme du monde ou urgence de la sophiologie, p. 15</a:t>
            </a:r>
          </a:p>
        </p:txBody>
      </p:sp>
      <p:sp>
        <p:nvSpPr>
          <p:cNvPr id="5" name="Espace réservé du numéro de diapositive 4">
            <a:extLst>
              <a:ext uri="{FF2B5EF4-FFF2-40B4-BE49-F238E27FC236}">
                <a16:creationId xmlns:a16="http://schemas.microsoft.com/office/drawing/2014/main" id="{7B5A096B-33DC-EA44-A1A3-AE967801B40A}"/>
              </a:ext>
            </a:extLst>
          </p:cNvPr>
          <p:cNvSpPr>
            <a:spLocks noGrp="1"/>
          </p:cNvSpPr>
          <p:nvPr>
            <p:ph type="sldNum" sz="quarter" idx="12"/>
          </p:nvPr>
        </p:nvSpPr>
        <p:spPr/>
        <p:txBody>
          <a:bodyPr/>
          <a:lstStyle/>
          <a:p>
            <a:fld id="{69E57DC2-970A-4B3E-BB1C-7A09969E49DF}" type="slidenum">
              <a:rPr lang="en-US" smtClean="0"/>
              <a:t>30</a:t>
            </a:fld>
            <a:endParaRPr lang="en-US" dirty="0"/>
          </a:p>
        </p:txBody>
      </p:sp>
    </p:spTree>
    <p:extLst>
      <p:ext uri="{BB962C8B-B14F-4D97-AF65-F5344CB8AC3E}">
        <p14:creationId xmlns:p14="http://schemas.microsoft.com/office/powerpoint/2010/main" val="72454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151B38-70F3-D54C-8B8A-57DEA01DB0E8}"/>
              </a:ext>
            </a:extLst>
          </p:cNvPr>
          <p:cNvSpPr>
            <a:spLocks noGrp="1"/>
          </p:cNvSpPr>
          <p:nvPr>
            <p:ph type="title"/>
          </p:nvPr>
        </p:nvSpPr>
        <p:spPr/>
        <p:txBody>
          <a:bodyPr/>
          <a:lstStyle/>
          <a:p>
            <a:endParaRPr lang="fr-CA"/>
          </a:p>
        </p:txBody>
      </p:sp>
      <p:pic>
        <p:nvPicPr>
          <p:cNvPr id="6" name="Image 5">
            <a:extLst>
              <a:ext uri="{FF2B5EF4-FFF2-40B4-BE49-F238E27FC236}">
                <a16:creationId xmlns:a16="http://schemas.microsoft.com/office/drawing/2014/main" id="{9EFAE137-B6E2-9148-ADA8-8B1FB35A43D2}"/>
              </a:ext>
            </a:extLst>
          </p:cNvPr>
          <p:cNvPicPr>
            <a:picLocks noChangeAspect="1"/>
          </p:cNvPicPr>
          <p:nvPr/>
        </p:nvPicPr>
        <p:blipFill>
          <a:blip r:embed="rId2"/>
          <a:stretch>
            <a:fillRect/>
          </a:stretch>
        </p:blipFill>
        <p:spPr>
          <a:xfrm>
            <a:off x="896112" y="3272140"/>
            <a:ext cx="10552176" cy="2828322"/>
          </a:xfrm>
          <a:prstGeom prst="rect">
            <a:avLst/>
          </a:prstGeom>
        </p:spPr>
      </p:pic>
      <p:pic>
        <p:nvPicPr>
          <p:cNvPr id="7" name="Image 6">
            <a:extLst>
              <a:ext uri="{FF2B5EF4-FFF2-40B4-BE49-F238E27FC236}">
                <a16:creationId xmlns:a16="http://schemas.microsoft.com/office/drawing/2014/main" id="{A0857939-A100-0544-84D6-D441162B9979}"/>
              </a:ext>
            </a:extLst>
          </p:cNvPr>
          <p:cNvPicPr>
            <a:picLocks noChangeAspect="1"/>
          </p:cNvPicPr>
          <p:nvPr/>
        </p:nvPicPr>
        <p:blipFill rotWithShape="1">
          <a:blip r:embed="rId3"/>
          <a:srcRect b="65487"/>
          <a:stretch/>
        </p:blipFill>
        <p:spPr>
          <a:xfrm>
            <a:off x="800100" y="1236020"/>
            <a:ext cx="11391900" cy="1485900"/>
          </a:xfrm>
          <a:prstGeom prst="rect">
            <a:avLst/>
          </a:prstGeom>
        </p:spPr>
      </p:pic>
      <p:sp>
        <p:nvSpPr>
          <p:cNvPr id="3" name="Espace réservé du numéro de diapositive 2">
            <a:extLst>
              <a:ext uri="{FF2B5EF4-FFF2-40B4-BE49-F238E27FC236}">
                <a16:creationId xmlns:a16="http://schemas.microsoft.com/office/drawing/2014/main" id="{7F9B87AD-C3D0-6345-BC6A-522DF7C8D023}"/>
              </a:ext>
            </a:extLst>
          </p:cNvPr>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2719229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CFB61-ECD7-7C4B-A8D6-9E5C76A865E7}"/>
              </a:ext>
            </a:extLst>
          </p:cNvPr>
          <p:cNvSpPr/>
          <p:nvPr/>
        </p:nvSpPr>
        <p:spPr>
          <a:xfrm>
            <a:off x="743503" y="1317135"/>
            <a:ext cx="10704994" cy="5401479"/>
          </a:xfrm>
          <a:prstGeom prst="rect">
            <a:avLst/>
          </a:prstGeom>
        </p:spPr>
        <p:txBody>
          <a:bodyPr wrap="square">
            <a:spAutoFit/>
          </a:bodyPr>
          <a:lstStyle/>
          <a:p>
            <a:pPr marL="270510" marR="426720" algn="just">
              <a:spcAft>
                <a:spcPts val="600"/>
              </a:spcAft>
            </a:pPr>
            <a:r>
              <a:rPr lang="fr-CA" sz="2000" dirty="0">
                <a:ea typeface="Courier New" panose="02070309020205020404" pitchFamily="49" charset="0"/>
              </a:rPr>
              <a:t>« En bref, le problème des œuvres de Corbin et d’Eliade c’est qu’elles sont imprégnées de violence métaphorique d’une manière qui n’est manifestement pas celle de Scholem. […] Chez Corbin, la violence de sa rhétorique en vieillissant devenait de plus en plus explicite. Il a convoqué la dernière session qu’il a dirigée de son Université Saint-Jean de Jérusalem sur le thème du “Combat pour l’âme du monde”. Dans leurs activités publiques, leurs choix de sujets et leurs attitudes rhétoriques, Scholem s’est révélé un homme pacifique, en opposition à ses compagnons relativement agressifs d’Eranos, Corbin et Eliade. </a:t>
            </a:r>
            <a:r>
              <a:rPr lang="fr-CA" sz="1400" dirty="0">
                <a:ea typeface="Courier New" panose="02070309020205020404" pitchFamily="49" charset="0"/>
              </a:rPr>
              <a:t>» </a:t>
            </a:r>
            <a:r>
              <a:rPr lang="en-US" sz="1400" dirty="0">
                <a:ea typeface="Courier New" panose="02070309020205020404" pitchFamily="49" charset="0"/>
                <a:cs typeface="Arial" panose="020B0604020202020204" pitchFamily="34" charset="0"/>
              </a:rPr>
              <a:t>Steven M. WASSERSTROM, </a:t>
            </a:r>
            <a:r>
              <a:rPr lang="en-US" sz="1400" i="1" dirty="0">
                <a:ea typeface="Courier New" panose="02070309020205020404" pitchFamily="49" charset="0"/>
                <a:cs typeface="Arial" panose="020B0604020202020204" pitchFamily="34" charset="0"/>
              </a:rPr>
              <a:t>Religion after Religion: Gershom Scholem, Mircea Eliade, and Henry Corbin at Eranos</a:t>
            </a:r>
            <a:r>
              <a:rPr lang="en-US" sz="1400" dirty="0">
                <a:ea typeface="Courier New" panose="02070309020205020404" pitchFamily="49" charset="0"/>
                <a:cs typeface="Arial" panose="020B0604020202020204" pitchFamily="34" charset="0"/>
              </a:rPr>
              <a:t>, Princeton (N.J.), Princeton University Press, 1999, p. 18.</a:t>
            </a:r>
            <a:endParaRPr lang="fr-CA" sz="2000" dirty="0">
              <a:ea typeface="Courier New" panose="02070309020205020404" pitchFamily="49" charset="0"/>
            </a:endParaRPr>
          </a:p>
          <a:p>
            <a:pPr marL="270510" marR="426720" algn="just">
              <a:spcAft>
                <a:spcPts val="600"/>
              </a:spcAft>
            </a:pPr>
            <a:r>
              <a:rPr lang="fr-CA" sz="2000" dirty="0">
                <a:ea typeface="Courier New" panose="02070309020205020404" pitchFamily="49" charset="0"/>
              </a:rPr>
              <a:t>« L’idée d’“</a:t>
            </a:r>
            <a:r>
              <a:rPr lang="fr-CA" sz="2000" i="1" dirty="0">
                <a:ea typeface="Courier New" panose="02070309020205020404" pitchFamily="49" charset="0"/>
              </a:rPr>
              <a:t>incognito</a:t>
            </a:r>
            <a:r>
              <a:rPr lang="fr-CA" sz="2000" dirty="0">
                <a:ea typeface="Courier New" panose="02070309020205020404" pitchFamily="49" charset="0"/>
              </a:rPr>
              <a:t>” de Corbin était que l’élite gnostique devait procéder de façon ésotérique, sous le voile du secret. Mon souci, pour parler clairement, est que cette autorité cachée demandée par Corbin n’était en réalité qu’une autre version spiritualisée d’un assaut trop familier contre la démocratie et la science. Le programme de Corbin correspond ainsi à sa cohorte d’intellectuels religieux européens de la Génération de 1914 : un traditionalisme radical, un conservatisme révolutionnaire, une agression réactionnaire qui était profondément, magistralement équivoque quant au fascisme, lorsqu’il n’était pas identique à celui-ci. »</a:t>
            </a:r>
            <a:r>
              <a:rPr lang="en-US" sz="2000" dirty="0">
                <a:ea typeface="Courier New" panose="02070309020205020404" pitchFamily="49" charset="0"/>
                <a:cs typeface="Times New Roman" panose="02020603050405020304" pitchFamily="18" charset="0"/>
              </a:rPr>
              <a:t> </a:t>
            </a:r>
            <a:r>
              <a:rPr lang="en-US" sz="1400" dirty="0">
                <a:ea typeface="Courier New" panose="02070309020205020404" pitchFamily="49" charset="0"/>
                <a:cs typeface="Arial" panose="020B0604020202020204" pitchFamily="34" charset="0"/>
              </a:rPr>
              <a:t>Steven M. WASSERSTROM, </a:t>
            </a:r>
            <a:r>
              <a:rPr lang="en-US" sz="1400" i="1" dirty="0">
                <a:ea typeface="Courier New" panose="02070309020205020404" pitchFamily="49" charset="0"/>
                <a:cs typeface="Arial" panose="020B0604020202020204" pitchFamily="34" charset="0"/>
              </a:rPr>
              <a:t>Religion after Religion: Gershom Scholem, Mircea Eliade, and Henry Corbin at Eranos</a:t>
            </a:r>
            <a:r>
              <a:rPr lang="en-US" sz="1400" dirty="0">
                <a:ea typeface="Courier New" panose="02070309020205020404" pitchFamily="49" charset="0"/>
                <a:cs typeface="Arial" panose="020B0604020202020204" pitchFamily="34" charset="0"/>
              </a:rPr>
              <a:t>, Princeton (N.J.), Princeton University Press, 1999, p. 155.</a:t>
            </a:r>
            <a:endParaRPr lang="fr-CA" sz="1400" dirty="0">
              <a:ea typeface="Courier New" panose="02070309020205020404" pitchFamily="49" charset="0"/>
              <a:cs typeface="Arial" panose="020B0604020202020204" pitchFamily="34" charset="0"/>
            </a:endParaRPr>
          </a:p>
        </p:txBody>
      </p:sp>
      <p:sp>
        <p:nvSpPr>
          <p:cNvPr id="5" name="Titre 1">
            <a:extLst>
              <a:ext uri="{FF2B5EF4-FFF2-40B4-BE49-F238E27FC236}">
                <a16:creationId xmlns:a16="http://schemas.microsoft.com/office/drawing/2014/main" id="{CA1C4FF1-7893-B749-BFF7-0CCB0E6DF98D}"/>
              </a:ext>
            </a:extLst>
          </p:cNvPr>
          <p:cNvSpPr>
            <a:spLocks noGrp="1"/>
          </p:cNvSpPr>
          <p:nvPr>
            <p:ph type="title"/>
          </p:nvPr>
        </p:nvSpPr>
        <p:spPr>
          <a:xfrm>
            <a:off x="1020763" y="285750"/>
            <a:ext cx="9601200" cy="1485900"/>
          </a:xfrm>
        </p:spPr>
        <p:txBody>
          <a:bodyPr/>
          <a:lstStyle/>
          <a:p>
            <a:r>
              <a:rPr lang="fr-FR" dirty="0"/>
              <a:t>Combat pour l’âme du monde</a:t>
            </a:r>
            <a:r>
              <a:rPr lang="fr-CA" dirty="0"/>
              <a:t> </a:t>
            </a:r>
          </a:p>
        </p:txBody>
      </p:sp>
      <p:sp>
        <p:nvSpPr>
          <p:cNvPr id="2" name="Espace réservé du numéro de diapositive 1">
            <a:extLst>
              <a:ext uri="{FF2B5EF4-FFF2-40B4-BE49-F238E27FC236}">
                <a16:creationId xmlns:a16="http://schemas.microsoft.com/office/drawing/2014/main" id="{E8FEA52E-179F-2848-A9B6-09299BDBF743}"/>
              </a:ext>
            </a:extLst>
          </p:cNvPr>
          <p:cNvSpPr>
            <a:spLocks noGrp="1"/>
          </p:cNvSpPr>
          <p:nvPr>
            <p:ph type="sldNum" sz="quarter" idx="12"/>
          </p:nvPr>
        </p:nvSpPr>
        <p:spPr/>
        <p:txBody>
          <a:bodyPr/>
          <a:lstStyle/>
          <a:p>
            <a:fld id="{69E57DC2-970A-4B3E-BB1C-7A09969E49DF}" type="slidenum">
              <a:rPr lang="en-US" smtClean="0"/>
              <a:t>32</a:t>
            </a:fld>
            <a:endParaRPr lang="en-US" dirty="0"/>
          </a:p>
        </p:txBody>
      </p:sp>
    </p:spTree>
    <p:extLst>
      <p:ext uri="{BB962C8B-B14F-4D97-AF65-F5344CB8AC3E}">
        <p14:creationId xmlns:p14="http://schemas.microsoft.com/office/powerpoint/2010/main" val="5748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C849E4-283C-4A41-825C-6ACE4950B50E}"/>
              </a:ext>
            </a:extLst>
          </p:cNvPr>
          <p:cNvSpPr>
            <a:spLocks noGrp="1"/>
          </p:cNvSpPr>
          <p:nvPr>
            <p:ph type="title"/>
          </p:nvPr>
        </p:nvSpPr>
        <p:spPr/>
        <p:txBody>
          <a:bodyPr/>
          <a:lstStyle/>
          <a:p>
            <a:r>
              <a:rPr lang="fr-FR" dirty="0"/>
              <a:t>Combat pour l’âme du monde</a:t>
            </a:r>
            <a:r>
              <a:rPr lang="fr-CA" dirty="0"/>
              <a:t> </a:t>
            </a:r>
          </a:p>
        </p:txBody>
      </p:sp>
      <p:sp>
        <p:nvSpPr>
          <p:cNvPr id="4" name="Rectangle 3">
            <a:extLst>
              <a:ext uri="{FF2B5EF4-FFF2-40B4-BE49-F238E27FC236}">
                <a16:creationId xmlns:a16="http://schemas.microsoft.com/office/drawing/2014/main" id="{9BF0E473-CBCD-9842-B088-1B7D5FD9DCAA}"/>
              </a:ext>
            </a:extLst>
          </p:cNvPr>
          <p:cNvSpPr/>
          <p:nvPr/>
        </p:nvSpPr>
        <p:spPr>
          <a:xfrm>
            <a:off x="1219200" y="1617702"/>
            <a:ext cx="7110608" cy="1446550"/>
          </a:xfrm>
          <a:prstGeom prst="rect">
            <a:avLst/>
          </a:prstGeom>
        </p:spPr>
        <p:txBody>
          <a:bodyPr wrap="square">
            <a:spAutoFit/>
          </a:bodyPr>
          <a:lstStyle/>
          <a:p>
            <a:pPr>
              <a:spcAft>
                <a:spcPts val="0"/>
              </a:spcAft>
            </a:pPr>
            <a:r>
              <a:rPr lang="fr-FR" sz="2400" dirty="0">
                <a:solidFill>
                  <a:srgbClr val="000000"/>
                </a:solidFill>
                <a:ea typeface="Courier New" panose="02070309020205020404" pitchFamily="49" charset="0"/>
              </a:rPr>
              <a:t>« Tu as accru la liberté humaine au lieu de la confisquer et tu as ainsi imposé pour toujours à l’être moral les affres de cette liberté. »</a:t>
            </a:r>
            <a:r>
              <a:rPr lang="fr-CA" sz="2400" dirty="0"/>
              <a:t> </a:t>
            </a:r>
            <a:r>
              <a:rPr lang="fr-FR" sz="1600" cap="small" dirty="0">
                <a:ea typeface="Courier New" panose="02070309020205020404" pitchFamily="49" charset="0"/>
                <a:cs typeface="Arial" panose="020B0604020202020204" pitchFamily="34" charset="0"/>
              </a:rPr>
              <a:t>Dostoïevski</a:t>
            </a:r>
            <a:r>
              <a:rPr lang="fr-FR" sz="1600" dirty="0">
                <a:ea typeface="Courier New" panose="02070309020205020404" pitchFamily="49" charset="0"/>
                <a:cs typeface="Arial" panose="020B0604020202020204" pitchFamily="34" charset="0"/>
              </a:rPr>
              <a:t>, </a:t>
            </a:r>
            <a:r>
              <a:rPr lang="fr-FR" sz="1600" i="1" dirty="0">
                <a:ea typeface="Courier New" panose="02070309020205020404" pitchFamily="49" charset="0"/>
                <a:cs typeface="Arial" panose="020B0604020202020204" pitchFamily="34" charset="0"/>
              </a:rPr>
              <a:t>Les frères Karamazov </a:t>
            </a:r>
            <a:r>
              <a:rPr lang="fr-FR" sz="1600" dirty="0">
                <a:ea typeface="Courier New" panose="02070309020205020404" pitchFamily="49" charset="0"/>
                <a:cs typeface="Arial" panose="020B0604020202020204" pitchFamily="34" charset="0"/>
              </a:rPr>
              <a:t>trad. par </a:t>
            </a:r>
            <a:r>
              <a:rPr lang="fr-FR" sz="1600" cap="small" dirty="0" err="1">
                <a:ea typeface="Courier New" panose="02070309020205020404" pitchFamily="49" charset="0"/>
                <a:cs typeface="Arial" panose="020B0604020202020204" pitchFamily="34" charset="0"/>
              </a:rPr>
              <a:t>Mongault</a:t>
            </a:r>
            <a:r>
              <a:rPr lang="fr-FR" sz="1600" dirty="0">
                <a:ea typeface="Courier New" panose="02070309020205020404" pitchFamily="49" charset="0"/>
                <a:cs typeface="Arial" panose="020B0604020202020204" pitchFamily="34" charset="0"/>
              </a:rPr>
              <a:t>, Paris, Gallimard, 2006 [1994], p. 355.</a:t>
            </a:r>
            <a:endParaRPr lang="fr-CA" sz="1600" dirty="0">
              <a:effectLst/>
              <a:ea typeface="Courier New" panose="02070309020205020404" pitchFamily="49" charset="0"/>
              <a:cs typeface="Arial" panose="020B0604020202020204" pitchFamily="34" charset="0"/>
            </a:endParaRPr>
          </a:p>
        </p:txBody>
      </p:sp>
      <p:sp>
        <p:nvSpPr>
          <p:cNvPr id="5" name="Rectangle 4">
            <a:extLst>
              <a:ext uri="{FF2B5EF4-FFF2-40B4-BE49-F238E27FC236}">
                <a16:creationId xmlns:a16="http://schemas.microsoft.com/office/drawing/2014/main" id="{30F4E108-3080-2B4A-A38A-996324710664}"/>
              </a:ext>
            </a:extLst>
          </p:cNvPr>
          <p:cNvSpPr/>
          <p:nvPr/>
        </p:nvSpPr>
        <p:spPr>
          <a:xfrm>
            <a:off x="1219200" y="3310473"/>
            <a:ext cx="7110608" cy="2677656"/>
          </a:xfrm>
          <a:prstGeom prst="rect">
            <a:avLst/>
          </a:prstGeom>
        </p:spPr>
        <p:txBody>
          <a:bodyPr wrap="square">
            <a:spAutoFit/>
          </a:bodyPr>
          <a:lstStyle/>
          <a:p>
            <a:pPr>
              <a:spcAft>
                <a:spcPts val="0"/>
              </a:spcAft>
            </a:pPr>
            <a:r>
              <a:rPr lang="fr-FR" sz="2400" dirty="0">
                <a:solidFill>
                  <a:srgbClr val="000000"/>
                </a:solidFill>
                <a:ea typeface="Courier New" panose="02070309020205020404" pitchFamily="49" charset="0"/>
              </a:rPr>
              <a:t>« Le monde a proclamé la liberté, ces dernières années surtout ; mais que représente cette liberté ! Rien que l’esclavage et le suicide ! Car le monde dit : “Tu as des besoins, assouvis-les, tu possèdes les mêmes droits que les grands, et les riches. Ne crains donc pas de les assouvir, accrois-les-même” ; voilà ce que l’on enseigne maintenant. »</a:t>
            </a:r>
            <a:r>
              <a:rPr lang="fr-CA" sz="2400" dirty="0"/>
              <a:t> </a:t>
            </a:r>
            <a:r>
              <a:rPr lang="fr-BE" sz="1600" i="1" dirty="0">
                <a:ea typeface="Courier New" panose="02070309020205020404" pitchFamily="49" charset="0"/>
                <a:cs typeface="Arial" panose="020B0604020202020204" pitchFamily="34" charset="0"/>
              </a:rPr>
              <a:t>Ibid</a:t>
            </a:r>
            <a:r>
              <a:rPr lang="fr-BE" sz="1600" dirty="0">
                <a:ea typeface="Courier New" panose="02070309020205020404" pitchFamily="49" charset="0"/>
                <a:cs typeface="Arial" panose="020B0604020202020204" pitchFamily="34" charset="0"/>
              </a:rPr>
              <a:t>., p. 425.</a:t>
            </a:r>
            <a:endParaRPr lang="fr-CA" sz="1600" dirty="0">
              <a:effectLst/>
              <a:ea typeface="Courier New" panose="02070309020205020404" pitchFamily="49" charset="0"/>
              <a:cs typeface="Arial" panose="020B0604020202020204" pitchFamily="34" charset="0"/>
            </a:endParaRPr>
          </a:p>
        </p:txBody>
      </p:sp>
      <p:pic>
        <p:nvPicPr>
          <p:cNvPr id="6" name="Image 5">
            <a:extLst>
              <a:ext uri="{FF2B5EF4-FFF2-40B4-BE49-F238E27FC236}">
                <a16:creationId xmlns:a16="http://schemas.microsoft.com/office/drawing/2014/main" id="{FAFD2882-15C1-FB44-B7F1-AA43C7D4CECF}"/>
              </a:ext>
            </a:extLst>
          </p:cNvPr>
          <p:cNvPicPr>
            <a:picLocks noChangeAspect="1"/>
          </p:cNvPicPr>
          <p:nvPr/>
        </p:nvPicPr>
        <p:blipFill>
          <a:blip r:embed="rId2"/>
          <a:stretch>
            <a:fillRect/>
          </a:stretch>
        </p:blipFill>
        <p:spPr>
          <a:xfrm>
            <a:off x="8942832" y="2262325"/>
            <a:ext cx="3048000" cy="4233333"/>
          </a:xfrm>
          <a:prstGeom prst="rect">
            <a:avLst/>
          </a:prstGeom>
        </p:spPr>
      </p:pic>
      <p:sp>
        <p:nvSpPr>
          <p:cNvPr id="3" name="Espace réservé du numéro de diapositive 2">
            <a:extLst>
              <a:ext uri="{FF2B5EF4-FFF2-40B4-BE49-F238E27FC236}">
                <a16:creationId xmlns:a16="http://schemas.microsoft.com/office/drawing/2014/main" id="{54936083-0E1D-3940-9396-2B45128B8067}"/>
              </a:ext>
            </a:extLst>
          </p:cNvPr>
          <p:cNvSpPr>
            <a:spLocks noGrp="1"/>
          </p:cNvSpPr>
          <p:nvPr>
            <p:ph type="sldNum" sz="quarter" idx="12"/>
          </p:nvPr>
        </p:nvSpPr>
        <p:spPr/>
        <p:txBody>
          <a:bodyPr/>
          <a:lstStyle/>
          <a:p>
            <a:fld id="{69E57DC2-970A-4B3E-BB1C-7A09969E49DF}" type="slidenum">
              <a:rPr lang="en-US" smtClean="0"/>
              <a:t>33</a:t>
            </a:fld>
            <a:endParaRPr lang="en-US" dirty="0"/>
          </a:p>
        </p:txBody>
      </p:sp>
    </p:spTree>
    <p:extLst>
      <p:ext uri="{BB962C8B-B14F-4D97-AF65-F5344CB8AC3E}">
        <p14:creationId xmlns:p14="http://schemas.microsoft.com/office/powerpoint/2010/main" val="30021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577F578-0339-7140-98C2-FC707E9E4C6A}"/>
              </a:ext>
            </a:extLst>
          </p:cNvPr>
          <p:cNvSpPr>
            <a:spLocks noGrp="1"/>
          </p:cNvSpPr>
          <p:nvPr>
            <p:ph type="title"/>
          </p:nvPr>
        </p:nvSpPr>
        <p:spPr>
          <a:xfrm>
            <a:off x="36964" y="247650"/>
            <a:ext cx="7309734" cy="1485900"/>
          </a:xfrm>
        </p:spPr>
        <p:txBody>
          <a:bodyPr vert="horz" lIns="91440" tIns="45720" rIns="91440" bIns="45720" rtlCol="0" anchor="t">
            <a:normAutofit/>
          </a:bodyPr>
          <a:lstStyle/>
          <a:p>
            <a:r>
              <a:rPr lang="en-US" dirty="0"/>
              <a:t>Combat pour </a:t>
            </a:r>
            <a:r>
              <a:rPr lang="en-US" dirty="0" err="1"/>
              <a:t>l’âme</a:t>
            </a:r>
            <a:r>
              <a:rPr lang="en-US" dirty="0"/>
              <a:t> du monde </a:t>
            </a:r>
          </a:p>
        </p:txBody>
      </p:sp>
      <p:sp>
        <p:nvSpPr>
          <p:cNvPr id="4" name="Rectangle 3">
            <a:extLst>
              <a:ext uri="{FF2B5EF4-FFF2-40B4-BE49-F238E27FC236}">
                <a16:creationId xmlns:a16="http://schemas.microsoft.com/office/drawing/2014/main" id="{FA953DF6-13A6-614B-83CB-A5FDD5E4A201}"/>
              </a:ext>
            </a:extLst>
          </p:cNvPr>
          <p:cNvSpPr/>
          <p:nvPr/>
        </p:nvSpPr>
        <p:spPr>
          <a:xfrm>
            <a:off x="163556" y="1128386"/>
            <a:ext cx="7056550" cy="5619750"/>
          </a:xfrm>
          <a:prstGeom prst="rect">
            <a:avLst/>
          </a:prstGeom>
        </p:spPr>
        <p:txBody>
          <a:bodyPr vert="horz" lIns="91440" tIns="45720" rIns="91440" bIns="45720" rtlCol="0">
            <a:noAutofit/>
          </a:bodyPr>
          <a:lstStyle/>
          <a:p>
            <a:pPr marL="11113" indent="-11113" defTabSz="914400">
              <a:lnSpc>
                <a:spcPct val="94000"/>
              </a:lnSpc>
              <a:spcAft>
                <a:spcPts val="200"/>
              </a:spcAft>
              <a:buFont typeface="Franklin Gothic Book" panose="020B0503020102020204" pitchFamily="34" charset="0"/>
            </a:pPr>
            <a:r>
              <a:rPr lang="en-US" sz="2200" dirty="0">
                <a:solidFill>
                  <a:schemeClr val="tx2"/>
                </a:solidFill>
              </a:rPr>
              <a:t>«  </a:t>
            </a:r>
            <a:r>
              <a:rPr lang="en-US" sz="2200" dirty="0" err="1">
                <a:solidFill>
                  <a:schemeClr val="tx2"/>
                </a:solidFill>
              </a:rPr>
              <a:t>Parce</a:t>
            </a:r>
            <a:r>
              <a:rPr lang="en-US" sz="2200" dirty="0">
                <a:solidFill>
                  <a:schemeClr val="tx2"/>
                </a:solidFill>
              </a:rPr>
              <a:t> </a:t>
            </a:r>
            <a:r>
              <a:rPr lang="en-US" sz="2200" dirty="0" err="1">
                <a:solidFill>
                  <a:schemeClr val="tx2"/>
                </a:solidFill>
              </a:rPr>
              <a:t>qu’ici</a:t>
            </a:r>
            <a:r>
              <a:rPr lang="en-US" sz="2200" dirty="0">
                <a:solidFill>
                  <a:schemeClr val="tx2"/>
                </a:solidFill>
              </a:rPr>
              <a:t>, </a:t>
            </a:r>
            <a:r>
              <a:rPr lang="en-US" sz="2200" dirty="0" err="1">
                <a:solidFill>
                  <a:schemeClr val="tx2"/>
                </a:solidFill>
              </a:rPr>
              <a:t>à</a:t>
            </a:r>
            <a:r>
              <a:rPr lang="en-US" sz="2200" dirty="0">
                <a:solidFill>
                  <a:schemeClr val="tx2"/>
                </a:solidFill>
              </a:rPr>
              <a:t> </a:t>
            </a:r>
            <a:r>
              <a:rPr lang="en-US" sz="2200" i="1" dirty="0">
                <a:solidFill>
                  <a:schemeClr val="tx2"/>
                </a:solidFill>
              </a:rPr>
              <a:t>Eranos</a:t>
            </a:r>
            <a:r>
              <a:rPr lang="en-US" sz="2200" dirty="0">
                <a:solidFill>
                  <a:schemeClr val="tx2"/>
                </a:solidFill>
              </a:rPr>
              <a:t>, nous </a:t>
            </a:r>
            <a:r>
              <a:rPr lang="en-US" sz="2200" dirty="0" err="1">
                <a:solidFill>
                  <a:schemeClr val="tx2"/>
                </a:solidFill>
              </a:rPr>
              <a:t>n’avons</a:t>
            </a:r>
            <a:r>
              <a:rPr lang="en-US" sz="2200" dirty="0">
                <a:solidFill>
                  <a:schemeClr val="tx2"/>
                </a:solidFill>
              </a:rPr>
              <a:t> jamais </a:t>
            </a:r>
            <a:r>
              <a:rPr lang="en-US" sz="2200" dirty="0" err="1">
                <a:solidFill>
                  <a:schemeClr val="tx2"/>
                </a:solidFill>
              </a:rPr>
              <a:t>eu</a:t>
            </a:r>
            <a:r>
              <a:rPr lang="en-US" sz="2200" dirty="0">
                <a:solidFill>
                  <a:schemeClr val="tx2"/>
                </a:solidFill>
              </a:rPr>
              <a:t> le souci d’être </a:t>
            </a:r>
            <a:r>
              <a:rPr lang="en-US" sz="2200" dirty="0" err="1">
                <a:solidFill>
                  <a:schemeClr val="tx2"/>
                </a:solidFill>
              </a:rPr>
              <a:t>conformes</a:t>
            </a:r>
            <a:r>
              <a:rPr lang="en-US" sz="2200" dirty="0">
                <a:solidFill>
                  <a:schemeClr val="tx2"/>
                </a:solidFill>
              </a:rPr>
              <a:t> </a:t>
            </a:r>
            <a:r>
              <a:rPr lang="en-US" sz="2200" dirty="0" err="1">
                <a:solidFill>
                  <a:schemeClr val="tx2"/>
                </a:solidFill>
              </a:rPr>
              <a:t>à</a:t>
            </a:r>
            <a:r>
              <a:rPr lang="en-US" sz="2200" dirty="0">
                <a:solidFill>
                  <a:schemeClr val="tx2"/>
                </a:solidFill>
              </a:rPr>
              <a:t> un </a:t>
            </a:r>
            <a:r>
              <a:rPr lang="en-US" sz="2200" dirty="0" err="1">
                <a:solidFill>
                  <a:schemeClr val="tx2"/>
                </a:solidFill>
              </a:rPr>
              <a:t>modèle</a:t>
            </a:r>
            <a:r>
              <a:rPr lang="en-US" sz="2200" dirty="0">
                <a:solidFill>
                  <a:schemeClr val="tx2"/>
                </a:solidFill>
              </a:rPr>
              <a:t> déjà </a:t>
            </a:r>
            <a:r>
              <a:rPr lang="en-US" sz="2200" dirty="0" err="1">
                <a:solidFill>
                  <a:schemeClr val="tx2"/>
                </a:solidFill>
              </a:rPr>
              <a:t>donné</a:t>
            </a:r>
            <a:r>
              <a:rPr lang="en-US" sz="2200" dirty="0">
                <a:solidFill>
                  <a:schemeClr val="tx2"/>
                </a:solidFill>
              </a:rPr>
              <a:t>, le souci </a:t>
            </a:r>
            <a:r>
              <a:rPr lang="en-US" sz="2200" dirty="0" err="1">
                <a:solidFill>
                  <a:schemeClr val="tx2"/>
                </a:solidFill>
              </a:rPr>
              <a:t>d’une</a:t>
            </a:r>
            <a:r>
              <a:rPr lang="en-US" sz="2200" dirty="0">
                <a:solidFill>
                  <a:schemeClr val="tx2"/>
                </a:solidFill>
              </a:rPr>
              <a:t> </a:t>
            </a:r>
            <a:r>
              <a:rPr lang="en-US" sz="2200" dirty="0" err="1">
                <a:solidFill>
                  <a:schemeClr val="tx2"/>
                </a:solidFill>
              </a:rPr>
              <a:t>orthodoxie</a:t>
            </a:r>
            <a:r>
              <a:rPr lang="en-US" sz="2200" dirty="0">
                <a:solidFill>
                  <a:schemeClr val="tx2"/>
                </a:solidFill>
              </a:rPr>
              <a:t> </a:t>
            </a:r>
            <a:r>
              <a:rPr lang="en-US" sz="2200" dirty="0" err="1">
                <a:solidFill>
                  <a:schemeClr val="tx2"/>
                </a:solidFill>
              </a:rPr>
              <a:t>quelconque</a:t>
            </a:r>
            <a:r>
              <a:rPr lang="en-US" sz="2200" dirty="0">
                <a:solidFill>
                  <a:schemeClr val="tx2"/>
                </a:solidFill>
              </a:rPr>
              <a:t>, </a:t>
            </a:r>
            <a:r>
              <a:rPr lang="en-US" sz="2200" dirty="0" err="1">
                <a:solidFill>
                  <a:schemeClr val="tx2"/>
                </a:solidFill>
              </a:rPr>
              <a:t>parce</a:t>
            </a:r>
            <a:r>
              <a:rPr lang="en-US" sz="2200" dirty="0">
                <a:solidFill>
                  <a:schemeClr val="tx2"/>
                </a:solidFill>
              </a:rPr>
              <a:t> que </a:t>
            </a:r>
            <a:r>
              <a:rPr lang="en-US" sz="2200" dirty="0" err="1">
                <a:solidFill>
                  <a:schemeClr val="tx2"/>
                </a:solidFill>
              </a:rPr>
              <a:t>notre</a:t>
            </a:r>
            <a:r>
              <a:rPr lang="en-US" sz="2200" dirty="0">
                <a:solidFill>
                  <a:schemeClr val="tx2"/>
                </a:solidFill>
              </a:rPr>
              <a:t> </a:t>
            </a:r>
            <a:r>
              <a:rPr lang="en-US" sz="2200" dirty="0" err="1">
                <a:solidFill>
                  <a:schemeClr val="tx2"/>
                </a:solidFill>
              </a:rPr>
              <a:t>seul</a:t>
            </a:r>
            <a:r>
              <a:rPr lang="en-US" sz="2200" dirty="0">
                <a:solidFill>
                  <a:schemeClr val="tx2"/>
                </a:solidFill>
              </a:rPr>
              <a:t> souci a </a:t>
            </a:r>
            <a:r>
              <a:rPr lang="en-US" sz="2200" dirty="0" err="1">
                <a:solidFill>
                  <a:schemeClr val="tx2"/>
                </a:solidFill>
              </a:rPr>
              <a:t>été</a:t>
            </a:r>
            <a:r>
              <a:rPr lang="en-US" sz="2200" dirty="0">
                <a:solidFill>
                  <a:schemeClr val="tx2"/>
                </a:solidFill>
              </a:rPr>
              <a:t> </a:t>
            </a:r>
            <a:r>
              <a:rPr lang="en-US" sz="2200" dirty="0" err="1">
                <a:solidFill>
                  <a:schemeClr val="tx2"/>
                </a:solidFill>
              </a:rPr>
              <a:t>d’aller</a:t>
            </a:r>
            <a:r>
              <a:rPr lang="en-US" sz="2200" dirty="0">
                <a:solidFill>
                  <a:schemeClr val="tx2"/>
                </a:solidFill>
              </a:rPr>
              <a:t> </a:t>
            </a:r>
            <a:r>
              <a:rPr lang="en-US" sz="2200" dirty="0" err="1">
                <a:solidFill>
                  <a:schemeClr val="tx2"/>
                </a:solidFill>
              </a:rPr>
              <a:t>jusqu’au</a:t>
            </a:r>
            <a:r>
              <a:rPr lang="en-US" sz="2200" dirty="0">
                <a:solidFill>
                  <a:schemeClr val="tx2"/>
                </a:solidFill>
              </a:rPr>
              <a:t> bout de nous-</a:t>
            </a:r>
            <a:r>
              <a:rPr lang="en-US" sz="2200" dirty="0" err="1">
                <a:solidFill>
                  <a:schemeClr val="tx2"/>
                </a:solidFill>
              </a:rPr>
              <a:t>mêmes</a:t>
            </a:r>
            <a:r>
              <a:rPr lang="en-US" sz="2200" dirty="0">
                <a:solidFill>
                  <a:schemeClr val="tx2"/>
                </a:solidFill>
              </a:rPr>
              <a:t>, </a:t>
            </a:r>
            <a:r>
              <a:rPr lang="en-US" sz="2200" dirty="0" err="1">
                <a:solidFill>
                  <a:schemeClr val="tx2"/>
                </a:solidFill>
              </a:rPr>
              <a:t>jusqu’au</a:t>
            </a:r>
            <a:r>
              <a:rPr lang="en-US" sz="2200" dirty="0">
                <a:solidFill>
                  <a:schemeClr val="tx2"/>
                </a:solidFill>
              </a:rPr>
              <a:t> bout de </a:t>
            </a:r>
            <a:r>
              <a:rPr lang="en-US" sz="2200" dirty="0" err="1">
                <a:solidFill>
                  <a:schemeClr val="tx2"/>
                </a:solidFill>
              </a:rPr>
              <a:t>cette</a:t>
            </a:r>
            <a:r>
              <a:rPr lang="en-US" sz="2200" dirty="0">
                <a:solidFill>
                  <a:schemeClr val="tx2"/>
                </a:solidFill>
              </a:rPr>
              <a:t> </a:t>
            </a:r>
            <a:r>
              <a:rPr lang="en-US" sz="2200" dirty="0" err="1">
                <a:solidFill>
                  <a:schemeClr val="tx2"/>
                </a:solidFill>
              </a:rPr>
              <a:t>vérité</a:t>
            </a:r>
            <a:r>
              <a:rPr lang="en-US" sz="2200" dirty="0">
                <a:solidFill>
                  <a:schemeClr val="tx2"/>
                </a:solidFill>
              </a:rPr>
              <a:t> qui, nous le </a:t>
            </a:r>
            <a:r>
              <a:rPr lang="en-US" sz="2200" dirty="0" err="1">
                <a:solidFill>
                  <a:schemeClr val="tx2"/>
                </a:solidFill>
              </a:rPr>
              <a:t>savons</a:t>
            </a:r>
            <a:r>
              <a:rPr lang="en-US" sz="2200" dirty="0">
                <a:solidFill>
                  <a:schemeClr val="tx2"/>
                </a:solidFill>
              </a:rPr>
              <a:t>, ne </a:t>
            </a:r>
            <a:r>
              <a:rPr lang="en-US" sz="2200" dirty="0" err="1">
                <a:solidFill>
                  <a:schemeClr val="tx2"/>
                </a:solidFill>
              </a:rPr>
              <a:t>s’entrevoit</a:t>
            </a:r>
            <a:r>
              <a:rPr lang="en-US" sz="2200" dirty="0">
                <a:solidFill>
                  <a:schemeClr val="tx2"/>
                </a:solidFill>
              </a:rPr>
              <a:t> jamais </a:t>
            </a:r>
            <a:r>
              <a:rPr lang="en-US" sz="2200" dirty="0" err="1">
                <a:solidFill>
                  <a:schemeClr val="tx2"/>
                </a:solidFill>
              </a:rPr>
              <a:t>qu’en</a:t>
            </a:r>
            <a:r>
              <a:rPr lang="en-US" sz="2200" dirty="0">
                <a:solidFill>
                  <a:schemeClr val="tx2"/>
                </a:solidFill>
              </a:rPr>
              <a:t> </a:t>
            </a:r>
            <a:r>
              <a:rPr lang="en-US" sz="2200" dirty="0" err="1">
                <a:solidFill>
                  <a:schemeClr val="tx2"/>
                </a:solidFill>
              </a:rPr>
              <a:t>fonction</a:t>
            </a:r>
            <a:r>
              <a:rPr lang="en-US" sz="2200" dirty="0">
                <a:solidFill>
                  <a:schemeClr val="tx2"/>
                </a:solidFill>
              </a:rPr>
              <a:t> de </a:t>
            </a:r>
            <a:r>
              <a:rPr lang="en-US" sz="2200" dirty="0" err="1">
                <a:solidFill>
                  <a:schemeClr val="tx2"/>
                </a:solidFill>
              </a:rPr>
              <a:t>notre</a:t>
            </a:r>
            <a:r>
              <a:rPr lang="en-US" sz="2200" dirty="0">
                <a:solidFill>
                  <a:schemeClr val="tx2"/>
                </a:solidFill>
              </a:rPr>
              <a:t> effort, de </a:t>
            </a:r>
            <a:r>
              <a:rPr lang="en-US" sz="2200" dirty="0" err="1">
                <a:solidFill>
                  <a:schemeClr val="tx2"/>
                </a:solidFill>
              </a:rPr>
              <a:t>notre</a:t>
            </a:r>
            <a:r>
              <a:rPr lang="en-US" sz="2200" dirty="0">
                <a:solidFill>
                  <a:schemeClr val="tx2"/>
                </a:solidFill>
              </a:rPr>
              <a:t> </a:t>
            </a:r>
            <a:r>
              <a:rPr lang="en-US" sz="2200" dirty="0" err="1">
                <a:solidFill>
                  <a:schemeClr val="tx2"/>
                </a:solidFill>
              </a:rPr>
              <a:t>probité</a:t>
            </a:r>
            <a:r>
              <a:rPr lang="en-US" sz="2200" dirty="0">
                <a:solidFill>
                  <a:schemeClr val="tx2"/>
                </a:solidFill>
              </a:rPr>
              <a:t> et de la </a:t>
            </a:r>
            <a:r>
              <a:rPr lang="en-US" sz="2200" dirty="0" err="1">
                <a:solidFill>
                  <a:schemeClr val="tx2"/>
                </a:solidFill>
              </a:rPr>
              <a:t>capacité</a:t>
            </a:r>
            <a:r>
              <a:rPr lang="en-US" sz="2200" dirty="0">
                <a:solidFill>
                  <a:schemeClr val="tx2"/>
                </a:solidFill>
              </a:rPr>
              <a:t> de </a:t>
            </a:r>
            <a:r>
              <a:rPr lang="en-US" sz="2200" dirty="0" err="1">
                <a:solidFill>
                  <a:schemeClr val="tx2"/>
                </a:solidFill>
              </a:rPr>
              <a:t>notre</a:t>
            </a:r>
            <a:r>
              <a:rPr lang="en-US" sz="2200" dirty="0">
                <a:solidFill>
                  <a:schemeClr val="tx2"/>
                </a:solidFill>
              </a:rPr>
              <a:t> </a:t>
            </a:r>
            <a:r>
              <a:rPr lang="en-US" sz="2200" dirty="0" err="1">
                <a:solidFill>
                  <a:schemeClr val="tx2"/>
                </a:solidFill>
              </a:rPr>
              <a:t>cœur</a:t>
            </a:r>
            <a:r>
              <a:rPr lang="en-US" sz="2200" dirty="0">
                <a:solidFill>
                  <a:schemeClr val="tx2"/>
                </a:solidFill>
              </a:rPr>
              <a:t>, – par </a:t>
            </a:r>
            <a:r>
              <a:rPr lang="en-US" sz="2200" dirty="0" err="1">
                <a:solidFill>
                  <a:schemeClr val="tx2"/>
                </a:solidFill>
              </a:rPr>
              <a:t>cette</a:t>
            </a:r>
            <a:r>
              <a:rPr lang="en-US" sz="2200" dirty="0">
                <a:solidFill>
                  <a:schemeClr val="tx2"/>
                </a:solidFill>
              </a:rPr>
              <a:t> </a:t>
            </a:r>
            <a:r>
              <a:rPr lang="en-US" sz="2200" dirty="0" err="1">
                <a:solidFill>
                  <a:schemeClr val="tx2"/>
                </a:solidFill>
              </a:rPr>
              <a:t>liberté</a:t>
            </a:r>
            <a:r>
              <a:rPr lang="en-US" sz="2200" dirty="0">
                <a:solidFill>
                  <a:schemeClr val="tx2"/>
                </a:solidFill>
              </a:rPr>
              <a:t> et </a:t>
            </a:r>
            <a:r>
              <a:rPr lang="en-US" sz="2200" dirty="0" err="1">
                <a:solidFill>
                  <a:schemeClr val="tx2"/>
                </a:solidFill>
              </a:rPr>
              <a:t>cette</a:t>
            </a:r>
            <a:r>
              <a:rPr lang="en-US" sz="2200" dirty="0">
                <a:solidFill>
                  <a:schemeClr val="tx2"/>
                </a:solidFill>
              </a:rPr>
              <a:t> </a:t>
            </a:r>
            <a:r>
              <a:rPr lang="en-US" sz="2200" dirty="0" err="1">
                <a:solidFill>
                  <a:schemeClr val="tx2"/>
                </a:solidFill>
              </a:rPr>
              <a:t>spontanéité</a:t>
            </a:r>
            <a:r>
              <a:rPr lang="en-US" sz="2200" dirty="0">
                <a:solidFill>
                  <a:schemeClr val="tx2"/>
                </a:solidFill>
              </a:rPr>
              <a:t> </a:t>
            </a:r>
            <a:r>
              <a:rPr lang="en-US" sz="2200" dirty="0" err="1">
                <a:solidFill>
                  <a:schemeClr val="tx2"/>
                </a:solidFill>
              </a:rPr>
              <a:t>donc</a:t>
            </a:r>
            <a:r>
              <a:rPr lang="en-US" sz="2200" dirty="0">
                <a:solidFill>
                  <a:schemeClr val="tx2"/>
                </a:solidFill>
              </a:rPr>
              <a:t>, nous </a:t>
            </a:r>
            <a:r>
              <a:rPr lang="en-US" sz="2200" dirty="0" err="1">
                <a:solidFill>
                  <a:schemeClr val="tx2"/>
                </a:solidFill>
              </a:rPr>
              <a:t>sommes</a:t>
            </a:r>
            <a:r>
              <a:rPr lang="en-US" sz="2200" dirty="0">
                <a:solidFill>
                  <a:schemeClr val="tx2"/>
                </a:solidFill>
              </a:rPr>
              <a:t> </a:t>
            </a:r>
            <a:r>
              <a:rPr lang="en-US" sz="2200" dirty="0" err="1">
                <a:solidFill>
                  <a:schemeClr val="tx2"/>
                </a:solidFill>
              </a:rPr>
              <a:t>tous</a:t>
            </a:r>
            <a:r>
              <a:rPr lang="en-US" sz="2200" dirty="0">
                <a:solidFill>
                  <a:schemeClr val="tx2"/>
                </a:solidFill>
              </a:rPr>
              <a:t> ensemble non pas certes, un </a:t>
            </a:r>
            <a:r>
              <a:rPr lang="en-US" sz="2200" dirty="0" err="1">
                <a:solidFill>
                  <a:schemeClr val="tx2"/>
                </a:solidFill>
              </a:rPr>
              <a:t>unisson</a:t>
            </a:r>
            <a:r>
              <a:rPr lang="en-US" sz="2200" dirty="0">
                <a:solidFill>
                  <a:schemeClr val="tx2"/>
                </a:solidFill>
              </a:rPr>
              <a:t>, </a:t>
            </a:r>
            <a:r>
              <a:rPr lang="en-US" sz="2200" dirty="0" err="1">
                <a:solidFill>
                  <a:schemeClr val="tx2"/>
                </a:solidFill>
              </a:rPr>
              <a:t>mais</a:t>
            </a:r>
            <a:r>
              <a:rPr lang="en-US" sz="2200" dirty="0">
                <a:solidFill>
                  <a:schemeClr val="tx2"/>
                </a:solidFill>
              </a:rPr>
              <a:t> </a:t>
            </a:r>
            <a:r>
              <a:rPr lang="en-US" sz="2200" dirty="0" err="1">
                <a:solidFill>
                  <a:schemeClr val="tx2"/>
                </a:solidFill>
              </a:rPr>
              <a:t>une</a:t>
            </a:r>
            <a:r>
              <a:rPr lang="en-US" sz="2200" dirty="0">
                <a:solidFill>
                  <a:schemeClr val="tx2"/>
                </a:solidFill>
              </a:rPr>
              <a:t> </a:t>
            </a:r>
            <a:r>
              <a:rPr lang="en-US" sz="2200" dirty="0" err="1">
                <a:solidFill>
                  <a:schemeClr val="tx2"/>
                </a:solidFill>
              </a:rPr>
              <a:t>polyphonie</a:t>
            </a:r>
            <a:r>
              <a:rPr lang="en-US" sz="2200" dirty="0">
                <a:solidFill>
                  <a:schemeClr val="tx2"/>
                </a:solidFill>
              </a:rPr>
              <a:t> aux </a:t>
            </a:r>
            <a:r>
              <a:rPr lang="en-US" sz="2200" dirty="0" err="1">
                <a:solidFill>
                  <a:schemeClr val="tx2"/>
                </a:solidFill>
              </a:rPr>
              <a:t>voix</a:t>
            </a:r>
            <a:r>
              <a:rPr lang="en-US" sz="2200" dirty="0">
                <a:solidFill>
                  <a:schemeClr val="tx2"/>
                </a:solidFill>
              </a:rPr>
              <a:t> </a:t>
            </a:r>
            <a:r>
              <a:rPr lang="en-US" sz="2200" dirty="0" err="1">
                <a:solidFill>
                  <a:schemeClr val="tx2"/>
                </a:solidFill>
              </a:rPr>
              <a:t>individuellement</a:t>
            </a:r>
            <a:r>
              <a:rPr lang="en-US" sz="2200" dirty="0">
                <a:solidFill>
                  <a:schemeClr val="tx2"/>
                </a:solidFill>
              </a:rPr>
              <a:t> </a:t>
            </a:r>
            <a:r>
              <a:rPr lang="en-US" sz="2200" dirty="0" err="1">
                <a:solidFill>
                  <a:schemeClr val="tx2"/>
                </a:solidFill>
              </a:rPr>
              <a:t>différenciées</a:t>
            </a:r>
            <a:r>
              <a:rPr lang="en-US" sz="2200" dirty="0">
                <a:solidFill>
                  <a:schemeClr val="tx2"/>
                </a:solidFill>
              </a:rPr>
              <a:t>. </a:t>
            </a:r>
            <a:r>
              <a:rPr lang="en-US" sz="2200" dirty="0" err="1">
                <a:solidFill>
                  <a:schemeClr val="tx2"/>
                </a:solidFill>
              </a:rPr>
              <a:t>En</a:t>
            </a:r>
            <a:r>
              <a:rPr lang="en-US" sz="2200" dirty="0">
                <a:solidFill>
                  <a:schemeClr val="tx2"/>
                </a:solidFill>
              </a:rPr>
              <a:t> </a:t>
            </a:r>
            <a:r>
              <a:rPr lang="en-US" sz="2200" dirty="0" err="1">
                <a:solidFill>
                  <a:schemeClr val="tx2"/>
                </a:solidFill>
              </a:rPr>
              <a:t>une</a:t>
            </a:r>
            <a:r>
              <a:rPr lang="en-US" sz="2200" dirty="0">
                <a:solidFill>
                  <a:schemeClr val="tx2"/>
                </a:solidFill>
              </a:rPr>
              <a:t> époque de </a:t>
            </a:r>
            <a:r>
              <a:rPr lang="en-US" sz="2200" dirty="0" err="1">
                <a:solidFill>
                  <a:schemeClr val="tx2"/>
                </a:solidFill>
              </a:rPr>
              <a:t>désarroi</a:t>
            </a:r>
            <a:r>
              <a:rPr lang="en-US" sz="2200" dirty="0">
                <a:solidFill>
                  <a:schemeClr val="tx2"/>
                </a:solidFill>
              </a:rPr>
              <a:t> </a:t>
            </a:r>
            <a:r>
              <a:rPr lang="en-US" sz="2200" dirty="0" err="1">
                <a:solidFill>
                  <a:schemeClr val="tx2"/>
                </a:solidFill>
              </a:rPr>
              <a:t>comme</a:t>
            </a:r>
            <a:r>
              <a:rPr lang="en-US" sz="2200" dirty="0">
                <a:solidFill>
                  <a:schemeClr val="tx2"/>
                </a:solidFill>
              </a:rPr>
              <a:t> la </a:t>
            </a:r>
            <a:r>
              <a:rPr lang="en-US" sz="2200" dirty="0" err="1">
                <a:solidFill>
                  <a:schemeClr val="tx2"/>
                </a:solidFill>
              </a:rPr>
              <a:t>nôtre</a:t>
            </a:r>
            <a:r>
              <a:rPr lang="en-US" sz="2200" dirty="0">
                <a:solidFill>
                  <a:schemeClr val="tx2"/>
                </a:solidFill>
              </a:rPr>
              <a:t>, </a:t>
            </a:r>
            <a:r>
              <a:rPr lang="en-US" sz="2200" dirty="0" err="1">
                <a:solidFill>
                  <a:schemeClr val="tx2"/>
                </a:solidFill>
              </a:rPr>
              <a:t>une</a:t>
            </a:r>
            <a:r>
              <a:rPr lang="en-US" sz="2200" dirty="0">
                <a:solidFill>
                  <a:schemeClr val="tx2"/>
                </a:solidFill>
              </a:rPr>
              <a:t> chose </a:t>
            </a:r>
            <a:r>
              <a:rPr lang="en-US" sz="2200" dirty="0" err="1">
                <a:solidFill>
                  <a:schemeClr val="tx2"/>
                </a:solidFill>
              </a:rPr>
              <a:t>comme</a:t>
            </a:r>
            <a:r>
              <a:rPr lang="en-US" sz="2200" dirty="0">
                <a:solidFill>
                  <a:schemeClr val="tx2"/>
                </a:solidFill>
              </a:rPr>
              <a:t> Eranos </a:t>
            </a:r>
            <a:r>
              <a:rPr lang="en-US" sz="2200" dirty="0" err="1">
                <a:solidFill>
                  <a:schemeClr val="tx2"/>
                </a:solidFill>
              </a:rPr>
              <a:t>répond</a:t>
            </a:r>
            <a:r>
              <a:rPr lang="en-US" sz="2200" dirty="0">
                <a:solidFill>
                  <a:schemeClr val="tx2"/>
                </a:solidFill>
              </a:rPr>
              <a:t> </a:t>
            </a:r>
            <a:r>
              <a:rPr lang="en-US" sz="2200" dirty="0" err="1">
                <a:solidFill>
                  <a:schemeClr val="tx2"/>
                </a:solidFill>
              </a:rPr>
              <a:t>à</a:t>
            </a:r>
            <a:r>
              <a:rPr lang="en-US" sz="2200" dirty="0">
                <a:solidFill>
                  <a:schemeClr val="tx2"/>
                </a:solidFill>
              </a:rPr>
              <a:t> </a:t>
            </a:r>
            <a:r>
              <a:rPr lang="en-US" sz="2200" dirty="0" err="1">
                <a:solidFill>
                  <a:schemeClr val="tx2"/>
                </a:solidFill>
              </a:rPr>
              <a:t>une</a:t>
            </a:r>
            <a:r>
              <a:rPr lang="en-US" sz="2200" dirty="0">
                <a:solidFill>
                  <a:schemeClr val="tx2"/>
                </a:solidFill>
              </a:rPr>
              <a:t> </a:t>
            </a:r>
            <a:r>
              <a:rPr lang="en-US" sz="2200" dirty="0" err="1">
                <a:solidFill>
                  <a:schemeClr val="tx2"/>
                </a:solidFill>
              </a:rPr>
              <a:t>urgence</a:t>
            </a:r>
            <a:r>
              <a:rPr lang="en-US" sz="2200" dirty="0">
                <a:solidFill>
                  <a:schemeClr val="tx2"/>
                </a:solidFill>
              </a:rPr>
              <a:t>. </a:t>
            </a:r>
            <a:r>
              <a:rPr lang="en-US" sz="2200" dirty="0" err="1">
                <a:solidFill>
                  <a:schemeClr val="tx2"/>
                </a:solidFill>
              </a:rPr>
              <a:t>À</a:t>
            </a:r>
            <a:r>
              <a:rPr lang="en-US" sz="2200" dirty="0">
                <a:solidFill>
                  <a:schemeClr val="tx2"/>
                </a:solidFill>
              </a:rPr>
              <a:t> </a:t>
            </a:r>
            <a:r>
              <a:rPr lang="en-US" sz="2200" dirty="0" err="1">
                <a:solidFill>
                  <a:schemeClr val="tx2"/>
                </a:solidFill>
              </a:rPr>
              <a:t>celle</a:t>
            </a:r>
            <a:r>
              <a:rPr lang="en-US" sz="2200" dirty="0">
                <a:solidFill>
                  <a:schemeClr val="tx2"/>
                </a:solidFill>
              </a:rPr>
              <a:t> qui a </a:t>
            </a:r>
            <a:r>
              <a:rPr lang="en-US" sz="2200" dirty="0" err="1">
                <a:solidFill>
                  <a:schemeClr val="tx2"/>
                </a:solidFill>
              </a:rPr>
              <a:t>ménagé</a:t>
            </a:r>
            <a:r>
              <a:rPr lang="en-US" sz="2200" dirty="0">
                <a:solidFill>
                  <a:schemeClr val="tx2"/>
                </a:solidFill>
              </a:rPr>
              <a:t> pour </a:t>
            </a:r>
            <a:r>
              <a:rPr lang="en-US" sz="2200" dirty="0" err="1">
                <a:solidFill>
                  <a:schemeClr val="tx2"/>
                </a:solidFill>
              </a:rPr>
              <a:t>tant</a:t>
            </a:r>
            <a:r>
              <a:rPr lang="en-US" sz="2200" dirty="0">
                <a:solidFill>
                  <a:schemeClr val="tx2"/>
                </a:solidFill>
              </a:rPr>
              <a:t> </a:t>
            </a:r>
            <a:r>
              <a:rPr lang="en-US" sz="2200" dirty="0" err="1">
                <a:solidFill>
                  <a:schemeClr val="tx2"/>
                </a:solidFill>
              </a:rPr>
              <a:t>d’hommes</a:t>
            </a:r>
            <a:r>
              <a:rPr lang="en-US" sz="2200" dirty="0">
                <a:solidFill>
                  <a:schemeClr val="tx2"/>
                </a:solidFill>
              </a:rPr>
              <a:t> de science un lieu </a:t>
            </a:r>
            <a:r>
              <a:rPr lang="en-US" sz="2200" dirty="0" err="1">
                <a:solidFill>
                  <a:schemeClr val="tx2"/>
                </a:solidFill>
              </a:rPr>
              <a:t>où</a:t>
            </a:r>
            <a:r>
              <a:rPr lang="en-US" sz="2200" dirty="0">
                <a:solidFill>
                  <a:schemeClr val="tx2"/>
                </a:solidFill>
              </a:rPr>
              <a:t> </a:t>
            </a:r>
            <a:r>
              <a:rPr lang="en-US" sz="2200" dirty="0" err="1">
                <a:solidFill>
                  <a:schemeClr val="tx2"/>
                </a:solidFill>
              </a:rPr>
              <a:t>ils</a:t>
            </a:r>
            <a:r>
              <a:rPr lang="en-US" sz="2200" dirty="0">
                <a:solidFill>
                  <a:schemeClr val="tx2"/>
                </a:solidFill>
              </a:rPr>
              <a:t> </a:t>
            </a:r>
            <a:r>
              <a:rPr lang="en-US" sz="2200" dirty="0" err="1">
                <a:solidFill>
                  <a:schemeClr val="tx2"/>
                </a:solidFill>
              </a:rPr>
              <a:t>ont</a:t>
            </a:r>
            <a:r>
              <a:rPr lang="en-US" sz="2200" dirty="0">
                <a:solidFill>
                  <a:schemeClr val="tx2"/>
                </a:solidFill>
              </a:rPr>
              <a:t> </a:t>
            </a:r>
            <a:r>
              <a:rPr lang="en-US" sz="2200" dirty="0" err="1">
                <a:solidFill>
                  <a:schemeClr val="tx2"/>
                </a:solidFill>
              </a:rPr>
              <a:t>pu</a:t>
            </a:r>
            <a:r>
              <a:rPr lang="en-US" sz="2200" dirty="0">
                <a:solidFill>
                  <a:schemeClr val="tx2"/>
                </a:solidFill>
              </a:rPr>
              <a:t> </a:t>
            </a:r>
            <a:r>
              <a:rPr lang="en-US" sz="2200" dirty="0" err="1">
                <a:solidFill>
                  <a:schemeClr val="tx2"/>
                </a:solidFill>
              </a:rPr>
              <a:t>être</a:t>
            </a:r>
            <a:r>
              <a:rPr lang="en-US" sz="2200" dirty="0">
                <a:solidFill>
                  <a:schemeClr val="tx2"/>
                </a:solidFill>
              </a:rPr>
              <a:t> </a:t>
            </a:r>
            <a:r>
              <a:rPr lang="en-US" sz="2200" dirty="0" err="1">
                <a:solidFill>
                  <a:schemeClr val="tx2"/>
                </a:solidFill>
              </a:rPr>
              <a:t>intégralement</a:t>
            </a:r>
            <a:r>
              <a:rPr lang="en-US" sz="2200" dirty="0">
                <a:solidFill>
                  <a:schemeClr val="tx2"/>
                </a:solidFill>
              </a:rPr>
              <a:t> </a:t>
            </a:r>
            <a:r>
              <a:rPr lang="en-US" sz="2200" dirty="0" err="1">
                <a:solidFill>
                  <a:schemeClr val="tx2"/>
                </a:solidFill>
              </a:rPr>
              <a:t>eux-mêmes</a:t>
            </a:r>
            <a:r>
              <a:rPr lang="en-US" sz="2200" dirty="0">
                <a:solidFill>
                  <a:schemeClr val="tx2"/>
                </a:solidFill>
              </a:rPr>
              <a:t>, </a:t>
            </a:r>
            <a:r>
              <a:rPr lang="en-US" sz="2200" dirty="0" err="1">
                <a:solidFill>
                  <a:schemeClr val="tx2"/>
                </a:solidFill>
              </a:rPr>
              <a:t>à</a:t>
            </a:r>
            <a:r>
              <a:rPr lang="en-US" sz="2200" dirty="0">
                <a:solidFill>
                  <a:schemeClr val="tx2"/>
                </a:solidFill>
              </a:rPr>
              <a:t> Olga Fröbe, </a:t>
            </a:r>
            <a:r>
              <a:rPr lang="en-US" sz="2200" dirty="0" err="1">
                <a:solidFill>
                  <a:schemeClr val="tx2"/>
                </a:solidFill>
              </a:rPr>
              <a:t>une</a:t>
            </a:r>
            <a:r>
              <a:rPr lang="en-US" sz="2200" dirty="0">
                <a:solidFill>
                  <a:schemeClr val="tx2"/>
                </a:solidFill>
              </a:rPr>
              <a:t> reconnaissance qui la suit au-</a:t>
            </a:r>
            <a:r>
              <a:rPr lang="en-US" sz="2200" dirty="0" err="1">
                <a:solidFill>
                  <a:schemeClr val="tx2"/>
                </a:solidFill>
              </a:rPr>
              <a:t>delà</a:t>
            </a:r>
            <a:r>
              <a:rPr lang="en-US" sz="2200" dirty="0">
                <a:solidFill>
                  <a:schemeClr val="tx2"/>
                </a:solidFill>
              </a:rPr>
              <a:t> de </a:t>
            </a:r>
            <a:r>
              <a:rPr lang="en-US" sz="2200" dirty="0" err="1">
                <a:solidFill>
                  <a:schemeClr val="tx2"/>
                </a:solidFill>
              </a:rPr>
              <a:t>ce</a:t>
            </a:r>
            <a:r>
              <a:rPr lang="en-US" sz="2200" dirty="0">
                <a:solidFill>
                  <a:schemeClr val="tx2"/>
                </a:solidFill>
              </a:rPr>
              <a:t> monde. ». </a:t>
            </a:r>
            <a:r>
              <a:rPr lang="en-US" sz="1200" cap="small" dirty="0">
                <a:solidFill>
                  <a:schemeClr val="tx2"/>
                </a:solidFill>
              </a:rPr>
              <a:t>Corbin</a:t>
            </a:r>
            <a:r>
              <a:rPr lang="en-US" sz="1200" dirty="0">
                <a:solidFill>
                  <a:schemeClr val="tx2"/>
                </a:solidFill>
              </a:rPr>
              <a:t>, « Eranos : </a:t>
            </a:r>
            <a:r>
              <a:rPr lang="en-US" sz="1200" dirty="0" err="1">
                <a:solidFill>
                  <a:schemeClr val="tx2"/>
                </a:solidFill>
              </a:rPr>
              <a:t>liberté</a:t>
            </a:r>
            <a:r>
              <a:rPr lang="en-US" sz="1200" dirty="0">
                <a:solidFill>
                  <a:schemeClr val="tx2"/>
                </a:solidFill>
              </a:rPr>
              <a:t> et </a:t>
            </a:r>
            <a:r>
              <a:rPr lang="en-US" sz="1200" dirty="0" err="1">
                <a:solidFill>
                  <a:schemeClr val="tx2"/>
                </a:solidFill>
              </a:rPr>
              <a:t>spontanéité</a:t>
            </a:r>
            <a:r>
              <a:rPr lang="en-US" sz="1200" dirty="0">
                <a:solidFill>
                  <a:schemeClr val="tx2"/>
                </a:solidFill>
              </a:rPr>
              <a:t> », dans </a:t>
            </a:r>
            <a:r>
              <a:rPr lang="en-US" sz="1200" i="1" dirty="0">
                <a:solidFill>
                  <a:schemeClr val="tx2"/>
                </a:solidFill>
              </a:rPr>
              <a:t>Eranos-Jahrbuch – Der Mensch, Führer und </a:t>
            </a:r>
            <a:r>
              <a:rPr lang="en-US" sz="1200" i="1" dirty="0" err="1">
                <a:solidFill>
                  <a:schemeClr val="tx2"/>
                </a:solidFill>
              </a:rPr>
              <a:t>Geführter</a:t>
            </a:r>
            <a:r>
              <a:rPr lang="en-US" sz="1200" i="1" dirty="0">
                <a:solidFill>
                  <a:schemeClr val="tx2"/>
                </a:solidFill>
              </a:rPr>
              <a:t> </a:t>
            </a:r>
            <a:r>
              <a:rPr lang="en-US" sz="1200" i="1" dirty="0" err="1">
                <a:solidFill>
                  <a:schemeClr val="tx2"/>
                </a:solidFill>
              </a:rPr>
              <a:t>im</a:t>
            </a:r>
            <a:r>
              <a:rPr lang="en-US" sz="1200" i="1" dirty="0">
                <a:solidFill>
                  <a:schemeClr val="tx2"/>
                </a:solidFill>
              </a:rPr>
              <a:t> </a:t>
            </a:r>
            <a:r>
              <a:rPr lang="en-US" sz="1200" i="1" dirty="0" err="1">
                <a:solidFill>
                  <a:schemeClr val="tx2"/>
                </a:solidFill>
              </a:rPr>
              <a:t>Werk</a:t>
            </a:r>
            <a:r>
              <a:rPr lang="en-US" sz="1200" dirty="0">
                <a:solidFill>
                  <a:schemeClr val="tx2"/>
                </a:solidFill>
              </a:rPr>
              <a:t>, sous la direction de </a:t>
            </a:r>
            <a:r>
              <a:rPr lang="en-US" sz="1200" cap="small" dirty="0">
                <a:solidFill>
                  <a:schemeClr val="tx2"/>
                </a:solidFill>
              </a:rPr>
              <a:t>Portmann</a:t>
            </a:r>
            <a:r>
              <a:rPr lang="en-US" sz="1200" dirty="0">
                <a:solidFill>
                  <a:schemeClr val="tx2"/>
                </a:solidFill>
              </a:rPr>
              <a:t>, vol. XXXI/1962, Zürich, Rhein-Verlag, 1963, p. 10.</a:t>
            </a:r>
            <a:endParaRPr lang="en-US" sz="1200" dirty="0">
              <a:solidFill>
                <a:schemeClr val="tx2"/>
              </a:solidFill>
              <a:effectLst/>
            </a:endParaRPr>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Image 2">
            <a:extLst>
              <a:ext uri="{FF2B5EF4-FFF2-40B4-BE49-F238E27FC236}">
                <a16:creationId xmlns:a16="http://schemas.microsoft.com/office/drawing/2014/main" id="{40915791-9BE5-0B4A-8F12-5575856366E0}"/>
              </a:ext>
            </a:extLst>
          </p:cNvPr>
          <p:cNvPicPr>
            <a:picLocks noChangeAspect="1"/>
          </p:cNvPicPr>
          <p:nvPr/>
        </p:nvPicPr>
        <p:blipFill rotWithShape="1">
          <a:blip r:embed="rId2"/>
          <a:srcRect l="17952" r="31964"/>
          <a:stretch/>
        </p:blipFill>
        <p:spPr>
          <a:xfrm>
            <a:off x="7612260" y="10"/>
            <a:ext cx="4579739" cy="6857990"/>
          </a:xfrm>
          <a:prstGeom prst="rect">
            <a:avLst/>
          </a:prstGeom>
        </p:spPr>
      </p:pic>
      <p:sp>
        <p:nvSpPr>
          <p:cNvPr id="5" name="Espace réservé du numéro de diapositive 4">
            <a:extLst>
              <a:ext uri="{FF2B5EF4-FFF2-40B4-BE49-F238E27FC236}">
                <a16:creationId xmlns:a16="http://schemas.microsoft.com/office/drawing/2014/main" id="{B2D84B6D-1057-014C-822D-879105B90149}"/>
              </a:ext>
            </a:extLst>
          </p:cNvPr>
          <p:cNvSpPr>
            <a:spLocks noGrp="1"/>
          </p:cNvSpPr>
          <p:nvPr>
            <p:ph type="sldNum" sz="quarter" idx="12"/>
          </p:nvPr>
        </p:nvSpPr>
        <p:spPr/>
        <p:txBody>
          <a:bodyPr/>
          <a:lstStyle/>
          <a:p>
            <a:fld id="{69E57DC2-970A-4B3E-BB1C-7A09969E49DF}" type="slidenum">
              <a:rPr lang="en-US" smtClean="0"/>
              <a:t>34</a:t>
            </a:fld>
            <a:endParaRPr lang="en-US" dirty="0"/>
          </a:p>
        </p:txBody>
      </p:sp>
    </p:spTree>
    <p:extLst>
      <p:ext uri="{BB962C8B-B14F-4D97-AF65-F5344CB8AC3E}">
        <p14:creationId xmlns:p14="http://schemas.microsoft.com/office/powerpoint/2010/main" val="258262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599EC9-DF0A-C240-A8E0-61F60D0615F9}"/>
              </a:ext>
            </a:extLst>
          </p:cNvPr>
          <p:cNvSpPr>
            <a:spLocks noGrp="1"/>
          </p:cNvSpPr>
          <p:nvPr>
            <p:ph type="title"/>
          </p:nvPr>
        </p:nvSpPr>
        <p:spPr>
          <a:xfrm>
            <a:off x="933188" y="322546"/>
            <a:ext cx="11029167" cy="1485900"/>
          </a:xfrm>
        </p:spPr>
        <p:txBody>
          <a:bodyPr/>
          <a:lstStyle/>
          <a:p>
            <a:r>
              <a:rPr lang="fr-CA" dirty="0"/>
              <a:t>Croisades et djihad | Dupront et Corbin, 1959</a:t>
            </a:r>
          </a:p>
        </p:txBody>
      </p:sp>
      <p:pic>
        <p:nvPicPr>
          <p:cNvPr id="4" name="Espace réservé du contenu 3">
            <a:extLst>
              <a:ext uri="{FF2B5EF4-FFF2-40B4-BE49-F238E27FC236}">
                <a16:creationId xmlns:a16="http://schemas.microsoft.com/office/drawing/2014/main" id="{B17F2E76-94BC-3B47-9962-60F5A9C494C3}"/>
              </a:ext>
            </a:extLst>
          </p:cNvPr>
          <p:cNvPicPr>
            <a:picLocks noGrp="1" noChangeAspect="1"/>
          </p:cNvPicPr>
          <p:nvPr>
            <p:ph idx="1"/>
          </p:nvPr>
        </p:nvPicPr>
        <p:blipFill>
          <a:blip r:embed="rId4"/>
          <a:stretch>
            <a:fillRect/>
          </a:stretch>
        </p:blipFill>
        <p:spPr>
          <a:xfrm>
            <a:off x="4268028" y="1491380"/>
            <a:ext cx="3655944" cy="5272996"/>
          </a:xfrm>
          <a:prstGeom prst="rect">
            <a:avLst/>
          </a:prstGeom>
        </p:spPr>
      </p:pic>
      <p:pic>
        <p:nvPicPr>
          <p:cNvPr id="5" name="Média en ligne 6" descr="1959_hc_croisade_et_djihad_juste_HC">
            <a:hlinkClick r:id="" action="ppaction://media"/>
            <a:extLst>
              <a:ext uri="{FF2B5EF4-FFF2-40B4-BE49-F238E27FC236}">
                <a16:creationId xmlns:a16="http://schemas.microsoft.com/office/drawing/2014/main" id="{DFB344CF-87E9-6D4A-8220-9B211C200B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2103" y="5244621"/>
            <a:ext cx="812800" cy="812800"/>
          </a:xfrm>
          <a:prstGeom prst="rect">
            <a:avLst/>
          </a:prstGeom>
        </p:spPr>
      </p:pic>
      <p:sp>
        <p:nvSpPr>
          <p:cNvPr id="3" name="Espace réservé du numéro de diapositive 2">
            <a:extLst>
              <a:ext uri="{FF2B5EF4-FFF2-40B4-BE49-F238E27FC236}">
                <a16:creationId xmlns:a16="http://schemas.microsoft.com/office/drawing/2014/main" id="{8C97BAB7-F00D-314C-A093-D0BC7DF5E9AC}"/>
              </a:ext>
            </a:extLst>
          </p:cNvPr>
          <p:cNvSpPr>
            <a:spLocks noGrp="1"/>
          </p:cNvSpPr>
          <p:nvPr>
            <p:ph type="sldNum" sz="quarter" idx="12"/>
          </p:nvPr>
        </p:nvSpPr>
        <p:spPr/>
        <p:txBody>
          <a:bodyPr/>
          <a:lstStyle/>
          <a:p>
            <a:fld id="{69E57DC2-970A-4B3E-BB1C-7A09969E49DF}" type="slidenum">
              <a:rPr lang="en-US" smtClean="0"/>
              <a:t>35</a:t>
            </a:fld>
            <a:endParaRPr lang="en-US" dirty="0"/>
          </a:p>
        </p:txBody>
      </p:sp>
    </p:spTree>
    <p:extLst>
      <p:ext uri="{BB962C8B-B14F-4D97-AF65-F5344CB8AC3E}">
        <p14:creationId xmlns:p14="http://schemas.microsoft.com/office/powerpoint/2010/main" val="39317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980B5F-D856-CF40-9A5E-4BE7373259F2}"/>
              </a:ext>
            </a:extLst>
          </p:cNvPr>
          <p:cNvSpPr>
            <a:spLocks noGrp="1"/>
          </p:cNvSpPr>
          <p:nvPr>
            <p:ph type="title"/>
          </p:nvPr>
        </p:nvSpPr>
        <p:spPr>
          <a:xfrm>
            <a:off x="841248" y="479066"/>
            <a:ext cx="7338248" cy="1485900"/>
          </a:xfrm>
        </p:spPr>
        <p:txBody>
          <a:bodyPr/>
          <a:lstStyle/>
          <a:p>
            <a:r>
              <a:rPr lang="fr-CA" b="1" dirty="0"/>
              <a:t>Descriptions cosmologiques et « combat spirituel »</a:t>
            </a:r>
          </a:p>
        </p:txBody>
      </p:sp>
      <p:pic>
        <p:nvPicPr>
          <p:cNvPr id="6" name="Espace réservé du contenu 5">
            <a:extLst>
              <a:ext uri="{FF2B5EF4-FFF2-40B4-BE49-F238E27FC236}">
                <a16:creationId xmlns:a16="http://schemas.microsoft.com/office/drawing/2014/main" id="{6D813AEA-A7E8-664B-BC32-B15E82866E81}"/>
              </a:ext>
            </a:extLst>
          </p:cNvPr>
          <p:cNvPicPr>
            <a:picLocks noGrp="1" noChangeAspect="1"/>
          </p:cNvPicPr>
          <p:nvPr>
            <p:ph idx="1"/>
          </p:nvPr>
        </p:nvPicPr>
        <p:blipFill>
          <a:blip r:embed="rId2"/>
          <a:stretch>
            <a:fillRect/>
          </a:stretch>
        </p:blipFill>
        <p:spPr>
          <a:xfrm>
            <a:off x="8090324" y="356122"/>
            <a:ext cx="3961468" cy="6145756"/>
          </a:xfrm>
        </p:spPr>
      </p:pic>
      <p:sp>
        <p:nvSpPr>
          <p:cNvPr id="7" name="Rectangle 6">
            <a:extLst>
              <a:ext uri="{FF2B5EF4-FFF2-40B4-BE49-F238E27FC236}">
                <a16:creationId xmlns:a16="http://schemas.microsoft.com/office/drawing/2014/main" id="{E6D47E07-7D40-DB4C-837F-DFC1290B09AC}"/>
              </a:ext>
            </a:extLst>
          </p:cNvPr>
          <p:cNvSpPr/>
          <p:nvPr/>
        </p:nvSpPr>
        <p:spPr>
          <a:xfrm>
            <a:off x="841248" y="2467627"/>
            <a:ext cx="6727402" cy="2954655"/>
          </a:xfrm>
          <a:prstGeom prst="rect">
            <a:avLst/>
          </a:prstGeom>
        </p:spPr>
        <p:txBody>
          <a:bodyPr wrap="square">
            <a:spAutoFit/>
          </a:bodyPr>
          <a:lstStyle/>
          <a:p>
            <a:pPr>
              <a:spcAft>
                <a:spcPts val="0"/>
              </a:spcAft>
            </a:pPr>
            <a:r>
              <a:rPr lang="fr-CA" sz="2800" dirty="0">
                <a:solidFill>
                  <a:srgbClr val="000000"/>
                </a:solidFill>
                <a:ea typeface="Courier New" panose="02070309020205020404" pitchFamily="49" charset="0"/>
                <a:cs typeface="Courier New" panose="02070309020205020404" pitchFamily="49" charset="0"/>
              </a:rPr>
              <a:t>« Dieu leur signifiait par les lettres du texte, d’en finir avec les guerres, de déposer les armes, pour ne plus connaître d’autres combats que ceux de la philosophie, et ne plus mener d’autre vie que celle conforme au </a:t>
            </a:r>
            <a:r>
              <a:rPr lang="fr-CA" sz="2800" i="1" dirty="0">
                <a:solidFill>
                  <a:srgbClr val="000000"/>
                </a:solidFill>
                <a:ea typeface="Courier New" panose="02070309020205020404" pitchFamily="49" charset="0"/>
                <a:cs typeface="Courier New" panose="02070309020205020404" pitchFamily="49" charset="0"/>
              </a:rPr>
              <a:t>logos</a:t>
            </a:r>
            <a:r>
              <a:rPr lang="fr-CA" sz="2800" dirty="0">
                <a:solidFill>
                  <a:srgbClr val="000000"/>
                </a:solidFill>
                <a:ea typeface="Courier New" panose="02070309020205020404" pitchFamily="49" charset="0"/>
                <a:cs typeface="Courier New" panose="02070309020205020404" pitchFamily="49" charset="0"/>
              </a:rPr>
              <a:t>. » </a:t>
            </a:r>
            <a:r>
              <a:rPr lang="fr-CA" dirty="0"/>
              <a:t>MOLLĀ LUTFĪ'L MAQTŪL, </a:t>
            </a:r>
            <a:r>
              <a:rPr lang="fr-CA" i="1" dirty="0"/>
              <a:t>La duplication de l'autel (Platon et le problème de Délos)</a:t>
            </a:r>
            <a:r>
              <a:rPr lang="fr-CA" dirty="0"/>
              <a:t>, 1940, p. 21</a:t>
            </a:r>
            <a:endParaRPr lang="fr-CA" dirty="0">
              <a:effectLst/>
              <a:ea typeface="Courier New" panose="02070309020205020404" pitchFamily="49"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361664C9-F731-0744-9471-9AF6A14C13D6}"/>
              </a:ext>
            </a:extLst>
          </p:cNvPr>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401235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E1649-9CCC-F04E-9578-51251791D7FC}"/>
              </a:ext>
            </a:extLst>
          </p:cNvPr>
          <p:cNvSpPr>
            <a:spLocks noGrp="1"/>
          </p:cNvSpPr>
          <p:nvPr>
            <p:ph type="title"/>
          </p:nvPr>
        </p:nvSpPr>
        <p:spPr>
          <a:xfrm>
            <a:off x="833350" y="320612"/>
            <a:ext cx="6784848" cy="1485900"/>
          </a:xfrm>
        </p:spPr>
        <p:txBody>
          <a:bodyPr>
            <a:normAutofit/>
          </a:bodyPr>
          <a:lstStyle/>
          <a:p>
            <a:r>
              <a:rPr lang="fr-CA" sz="4000" b="1" dirty="0"/>
              <a:t>Descriptions cosmologiques et « combat spirituel »</a:t>
            </a:r>
            <a:endParaRPr lang="fr-CA" sz="4000" dirty="0"/>
          </a:p>
        </p:txBody>
      </p:sp>
      <p:pic>
        <p:nvPicPr>
          <p:cNvPr id="4" name="Image 3">
            <a:extLst>
              <a:ext uri="{FF2B5EF4-FFF2-40B4-BE49-F238E27FC236}">
                <a16:creationId xmlns:a16="http://schemas.microsoft.com/office/drawing/2014/main" id="{CD9A30D5-AB76-D74F-ABF3-78ED10F4364F}"/>
              </a:ext>
            </a:extLst>
          </p:cNvPr>
          <p:cNvPicPr>
            <a:picLocks noChangeAspect="1"/>
          </p:cNvPicPr>
          <p:nvPr/>
        </p:nvPicPr>
        <p:blipFill>
          <a:blip r:embed="rId2"/>
          <a:stretch>
            <a:fillRect/>
          </a:stretch>
        </p:blipFill>
        <p:spPr>
          <a:xfrm>
            <a:off x="7618198" y="276225"/>
            <a:ext cx="4573802" cy="6305550"/>
          </a:xfrm>
          <a:prstGeom prst="rect">
            <a:avLst/>
          </a:prstGeom>
        </p:spPr>
      </p:pic>
      <p:sp>
        <p:nvSpPr>
          <p:cNvPr id="6" name="Rectangle 5">
            <a:extLst>
              <a:ext uri="{FF2B5EF4-FFF2-40B4-BE49-F238E27FC236}">
                <a16:creationId xmlns:a16="http://schemas.microsoft.com/office/drawing/2014/main" id="{9DEF3699-519B-B548-A6B7-53F7FE086DF8}"/>
              </a:ext>
            </a:extLst>
          </p:cNvPr>
          <p:cNvSpPr/>
          <p:nvPr/>
        </p:nvSpPr>
        <p:spPr>
          <a:xfrm>
            <a:off x="866752" y="1639598"/>
            <a:ext cx="6423395" cy="4893647"/>
          </a:xfrm>
          <a:prstGeom prst="rect">
            <a:avLst/>
          </a:prstGeom>
        </p:spPr>
        <p:txBody>
          <a:bodyPr wrap="square">
            <a:spAutoFit/>
          </a:bodyPr>
          <a:lstStyle/>
          <a:p>
            <a:pPr>
              <a:spcAft>
                <a:spcPts val="0"/>
              </a:spcAft>
            </a:pPr>
            <a:r>
              <a:rPr lang="fr-FR" sz="3200" dirty="0">
                <a:solidFill>
                  <a:srgbClr val="000000"/>
                </a:solidFill>
                <a:ea typeface="Courier New" panose="02070309020205020404" pitchFamily="49" charset="0"/>
                <a:cs typeface="Courier New" panose="02070309020205020404" pitchFamily="49" charset="0"/>
              </a:rPr>
              <a:t>« Aussi le Maître dit-il : “Parfois des esseulés émigrent auprès du Roi et Il les comble de douceur,” c’est-à-dire lorsqu’ils deviennent capables d’appréhender et de comprendre, ils connaissent ces états futurs, en particulier ceux-là qui mènent le combat spirituel. »</a:t>
            </a:r>
            <a:r>
              <a:rPr lang="fr-CA" sz="3200" dirty="0"/>
              <a:t> </a:t>
            </a:r>
            <a:r>
              <a:rPr lang="fr-CA" sz="1400" dirty="0"/>
              <a:t>Henry Corbin, </a:t>
            </a:r>
            <a:r>
              <a:rPr lang="fr-CA" sz="1400" i="1" dirty="0"/>
              <a:t>Avicenne, Le récit de </a:t>
            </a:r>
            <a:r>
              <a:rPr lang="fr-CA" sz="1400" i="1" dirty="0" err="1"/>
              <a:t>Hayy</a:t>
            </a:r>
            <a:r>
              <a:rPr lang="fr-CA" sz="1400" i="1" dirty="0"/>
              <a:t> ibn </a:t>
            </a:r>
            <a:r>
              <a:rPr lang="fr-CA" sz="1400" i="1" dirty="0" err="1"/>
              <a:t>Yaqzan</a:t>
            </a:r>
            <a:r>
              <a:rPr lang="fr-CA" sz="1400" dirty="0"/>
              <a:t>, Téhéran, Commission des monuments nationaux de l’Iran et Département d’iranologie de l’institut franco-iranien, coll. « UNESCO d’œuvres représentatives – série persane », 1953, p. 59 </a:t>
            </a:r>
            <a:r>
              <a:rPr lang="fr-FR" sz="1400" dirty="0"/>
              <a:t>repris dans </a:t>
            </a:r>
            <a:r>
              <a:rPr lang="fr-CA" sz="1400" dirty="0"/>
              <a:t>Henry Corbin, </a:t>
            </a:r>
            <a:r>
              <a:rPr lang="fr-CA" sz="1400" i="1" dirty="0"/>
              <a:t>Avicenne et le récit visionnaire</a:t>
            </a:r>
            <a:r>
              <a:rPr lang="fr-CA" sz="1400" dirty="0"/>
              <a:t>, </a:t>
            </a:r>
            <a:r>
              <a:rPr lang="fr-CA" sz="1400" dirty="0" err="1"/>
              <a:t>Lagrasse</a:t>
            </a:r>
            <a:r>
              <a:rPr lang="fr-CA" sz="1400" dirty="0"/>
              <a:t>, Verdier, coll. « Islam spirituel », 1999, p. 403</a:t>
            </a:r>
            <a:r>
              <a:rPr lang="fr-FR" sz="1400" dirty="0"/>
              <a:t>.</a:t>
            </a:r>
            <a:r>
              <a:rPr lang="fr-CA" sz="1400" dirty="0"/>
              <a:t> </a:t>
            </a:r>
            <a:endParaRPr lang="fr-CA" sz="1400" dirty="0">
              <a:effectLst/>
              <a:ea typeface="Courier New" panose="02070309020205020404" pitchFamily="49"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29A67210-6020-2E46-AA48-788251358F6A}"/>
              </a:ext>
            </a:extLst>
          </p:cNvPr>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40966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527C97-4BB1-7843-8F60-A15BE013B365}"/>
              </a:ext>
            </a:extLst>
          </p:cNvPr>
          <p:cNvSpPr>
            <a:spLocks noGrp="1"/>
          </p:cNvSpPr>
          <p:nvPr>
            <p:ph type="title"/>
          </p:nvPr>
        </p:nvSpPr>
        <p:spPr>
          <a:xfrm>
            <a:off x="1141727" y="323910"/>
            <a:ext cx="9601200" cy="1485900"/>
          </a:xfrm>
        </p:spPr>
        <p:txBody>
          <a:bodyPr/>
          <a:lstStyle/>
          <a:p>
            <a:r>
              <a:rPr lang="fr-FR" dirty="0"/>
              <a:t>Descriptions cosmologiques et « combat spirituel »</a:t>
            </a:r>
            <a:r>
              <a:rPr lang="fr-CA" dirty="0"/>
              <a:t> </a:t>
            </a:r>
          </a:p>
        </p:txBody>
      </p:sp>
      <p:grpSp>
        <p:nvGrpSpPr>
          <p:cNvPr id="11" name="Groupe 10">
            <a:extLst>
              <a:ext uri="{FF2B5EF4-FFF2-40B4-BE49-F238E27FC236}">
                <a16:creationId xmlns:a16="http://schemas.microsoft.com/office/drawing/2014/main" id="{051C5486-595D-CB4F-B6A2-19AE930EF730}"/>
              </a:ext>
            </a:extLst>
          </p:cNvPr>
          <p:cNvGrpSpPr/>
          <p:nvPr/>
        </p:nvGrpSpPr>
        <p:grpSpPr>
          <a:xfrm>
            <a:off x="1050432" y="1926999"/>
            <a:ext cx="4207669" cy="4348340"/>
            <a:chOff x="1731412" y="1926999"/>
            <a:chExt cx="4207669" cy="4348340"/>
          </a:xfrm>
        </p:grpSpPr>
        <p:pic>
          <p:nvPicPr>
            <p:cNvPr id="4" name="Image 3">
              <a:extLst>
                <a:ext uri="{FF2B5EF4-FFF2-40B4-BE49-F238E27FC236}">
                  <a16:creationId xmlns:a16="http://schemas.microsoft.com/office/drawing/2014/main" id="{13CDF6D3-B839-6746-BBC1-A75354721DC9}"/>
                </a:ext>
              </a:extLst>
            </p:cNvPr>
            <p:cNvPicPr>
              <a:picLocks noChangeAspect="1"/>
            </p:cNvPicPr>
            <p:nvPr/>
          </p:nvPicPr>
          <p:blipFill>
            <a:blip r:embed="rId2"/>
            <a:stretch>
              <a:fillRect/>
            </a:stretch>
          </p:blipFill>
          <p:spPr>
            <a:xfrm>
              <a:off x="1731412" y="2330650"/>
              <a:ext cx="4207669" cy="3944689"/>
            </a:xfrm>
            <a:prstGeom prst="rect">
              <a:avLst/>
            </a:prstGeom>
          </p:spPr>
        </p:pic>
        <p:sp>
          <p:nvSpPr>
            <p:cNvPr id="7" name="ZoneTexte 6">
              <a:extLst>
                <a:ext uri="{FF2B5EF4-FFF2-40B4-BE49-F238E27FC236}">
                  <a16:creationId xmlns:a16="http://schemas.microsoft.com/office/drawing/2014/main" id="{4C7B15F1-324D-EE43-B408-B672F3CA810C}"/>
                </a:ext>
              </a:extLst>
            </p:cNvPr>
            <p:cNvSpPr txBox="1"/>
            <p:nvPr/>
          </p:nvSpPr>
          <p:spPr>
            <a:xfrm>
              <a:off x="3475692" y="1926999"/>
              <a:ext cx="1780487" cy="369332"/>
            </a:xfrm>
            <a:prstGeom prst="rect">
              <a:avLst/>
            </a:prstGeom>
            <a:noFill/>
          </p:spPr>
          <p:txBody>
            <a:bodyPr wrap="none" rtlCol="0">
              <a:spAutoFit/>
            </a:bodyPr>
            <a:lstStyle/>
            <a:p>
              <a:r>
                <a:rPr lang="fr-CA" b="1" dirty="0"/>
                <a:t>Achevé en 1949</a:t>
              </a:r>
            </a:p>
          </p:txBody>
        </p:sp>
      </p:grpSp>
      <p:grpSp>
        <p:nvGrpSpPr>
          <p:cNvPr id="10" name="Groupe 9">
            <a:extLst>
              <a:ext uri="{FF2B5EF4-FFF2-40B4-BE49-F238E27FC236}">
                <a16:creationId xmlns:a16="http://schemas.microsoft.com/office/drawing/2014/main" id="{1074C358-F09F-3E46-91E1-77EA41B2C4CE}"/>
              </a:ext>
            </a:extLst>
          </p:cNvPr>
          <p:cNvGrpSpPr/>
          <p:nvPr/>
        </p:nvGrpSpPr>
        <p:grpSpPr>
          <a:xfrm>
            <a:off x="5763717" y="1243343"/>
            <a:ext cx="6252919" cy="2362436"/>
            <a:chOff x="5939081" y="1395633"/>
            <a:chExt cx="6193145" cy="2376548"/>
          </a:xfrm>
        </p:grpSpPr>
        <p:sp>
          <p:nvSpPr>
            <p:cNvPr id="8" name="ZoneTexte 7">
              <a:extLst>
                <a:ext uri="{FF2B5EF4-FFF2-40B4-BE49-F238E27FC236}">
                  <a16:creationId xmlns:a16="http://schemas.microsoft.com/office/drawing/2014/main" id="{0688B89B-5D87-794D-9BEE-C743EE9BCF72}"/>
                </a:ext>
              </a:extLst>
            </p:cNvPr>
            <p:cNvSpPr txBox="1"/>
            <p:nvPr/>
          </p:nvSpPr>
          <p:spPr>
            <a:xfrm>
              <a:off x="7450760" y="1395633"/>
              <a:ext cx="3029997" cy="369332"/>
            </a:xfrm>
            <a:prstGeom prst="rect">
              <a:avLst/>
            </a:prstGeom>
            <a:noFill/>
          </p:spPr>
          <p:txBody>
            <a:bodyPr wrap="none" rtlCol="0">
              <a:spAutoFit/>
            </a:bodyPr>
            <a:lstStyle/>
            <a:p>
              <a:r>
                <a:rPr lang="fr-CA" b="1" dirty="0"/>
                <a:t>Achevé en 1951 pour Eranos</a:t>
              </a:r>
            </a:p>
          </p:txBody>
        </p:sp>
        <p:pic>
          <p:nvPicPr>
            <p:cNvPr id="9" name="Image 8">
              <a:extLst>
                <a:ext uri="{FF2B5EF4-FFF2-40B4-BE49-F238E27FC236}">
                  <a16:creationId xmlns:a16="http://schemas.microsoft.com/office/drawing/2014/main" id="{39804FB9-1E11-DE4B-A357-7645FF7E7705}"/>
                </a:ext>
              </a:extLst>
            </p:cNvPr>
            <p:cNvPicPr>
              <a:picLocks noChangeAspect="1"/>
            </p:cNvPicPr>
            <p:nvPr/>
          </p:nvPicPr>
          <p:blipFill rotWithShape="1">
            <a:blip r:embed="rId3"/>
            <a:srcRect b="32715"/>
            <a:stretch/>
          </p:blipFill>
          <p:spPr>
            <a:xfrm>
              <a:off x="5939081" y="1799284"/>
              <a:ext cx="6193145" cy="1972897"/>
            </a:xfrm>
            <a:prstGeom prst="rect">
              <a:avLst/>
            </a:prstGeom>
          </p:spPr>
        </p:pic>
      </p:grpSp>
      <p:sp>
        <p:nvSpPr>
          <p:cNvPr id="5" name="Virage 4">
            <a:extLst>
              <a:ext uri="{FF2B5EF4-FFF2-40B4-BE49-F238E27FC236}">
                <a16:creationId xmlns:a16="http://schemas.microsoft.com/office/drawing/2014/main" id="{42DEF64A-50A3-0741-AF3E-F03FEA58FBCD}"/>
              </a:ext>
            </a:extLst>
          </p:cNvPr>
          <p:cNvSpPr/>
          <p:nvPr/>
        </p:nvSpPr>
        <p:spPr>
          <a:xfrm rot="20679070" flipV="1">
            <a:off x="3068639" y="2834503"/>
            <a:ext cx="4201640" cy="1003926"/>
          </a:xfrm>
          <a:prstGeom prst="bentArrow">
            <a:avLst>
              <a:gd name="adj1" fmla="val 25000"/>
              <a:gd name="adj2" fmla="val 33110"/>
              <a:gd name="adj3" fmla="val 4496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pic>
        <p:nvPicPr>
          <p:cNvPr id="6" name="Image 5">
            <a:extLst>
              <a:ext uri="{FF2B5EF4-FFF2-40B4-BE49-F238E27FC236}">
                <a16:creationId xmlns:a16="http://schemas.microsoft.com/office/drawing/2014/main" id="{C7061C5F-A845-1846-B1CA-BD25E030BF6D}"/>
              </a:ext>
            </a:extLst>
          </p:cNvPr>
          <p:cNvPicPr>
            <a:picLocks noChangeAspect="1"/>
          </p:cNvPicPr>
          <p:nvPr/>
        </p:nvPicPr>
        <p:blipFill>
          <a:blip r:embed="rId4"/>
          <a:stretch>
            <a:fillRect/>
          </a:stretch>
        </p:blipFill>
        <p:spPr>
          <a:xfrm>
            <a:off x="7778663" y="3605779"/>
            <a:ext cx="2255168" cy="3215248"/>
          </a:xfrm>
          <a:prstGeom prst="rect">
            <a:avLst/>
          </a:prstGeom>
        </p:spPr>
      </p:pic>
      <p:sp>
        <p:nvSpPr>
          <p:cNvPr id="12" name="Virage 11">
            <a:extLst>
              <a:ext uri="{FF2B5EF4-FFF2-40B4-BE49-F238E27FC236}">
                <a16:creationId xmlns:a16="http://schemas.microsoft.com/office/drawing/2014/main" id="{F5F9E0B9-2ABB-1D49-838B-722CD7E33C20}"/>
              </a:ext>
            </a:extLst>
          </p:cNvPr>
          <p:cNvSpPr/>
          <p:nvPr/>
        </p:nvSpPr>
        <p:spPr>
          <a:xfrm rot="6846776">
            <a:off x="9006309" y="3947926"/>
            <a:ext cx="2823563" cy="919192"/>
          </a:xfrm>
          <a:prstGeom prst="bentArrow">
            <a:avLst>
              <a:gd name="adj1" fmla="val 25000"/>
              <a:gd name="adj2" fmla="val 33110"/>
              <a:gd name="adj3" fmla="val 4496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 name="Espace réservé du numéro de diapositive 2">
            <a:extLst>
              <a:ext uri="{FF2B5EF4-FFF2-40B4-BE49-F238E27FC236}">
                <a16:creationId xmlns:a16="http://schemas.microsoft.com/office/drawing/2014/main" id="{D50C9818-FAD2-AF4C-9DAF-0F650621469F}"/>
              </a:ext>
            </a:extLst>
          </p:cNvPr>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6397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1E1649-9CCC-F04E-9578-51251791D7FC}"/>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en-US" sz="3700" b="1" dirty="0"/>
              <a:t>Descriptions </a:t>
            </a:r>
            <a:r>
              <a:rPr lang="en-US" sz="3700" b="1" dirty="0" err="1"/>
              <a:t>cosmologiques</a:t>
            </a:r>
            <a:r>
              <a:rPr lang="en-US" sz="3700" b="1" dirty="0"/>
              <a:t> et « combat </a:t>
            </a:r>
            <a:r>
              <a:rPr lang="en-US" sz="3700" b="1" dirty="0" err="1"/>
              <a:t>spirituel</a:t>
            </a:r>
            <a:r>
              <a:rPr lang="en-US" sz="3700" b="1" dirty="0"/>
              <a:t> »</a:t>
            </a:r>
            <a:endParaRPr lang="en-US" sz="3700" dirty="0"/>
          </a:p>
        </p:txBody>
      </p:sp>
      <p:sp>
        <p:nvSpPr>
          <p:cNvPr id="6" name="Rectangle 5">
            <a:extLst>
              <a:ext uri="{FF2B5EF4-FFF2-40B4-BE49-F238E27FC236}">
                <a16:creationId xmlns:a16="http://schemas.microsoft.com/office/drawing/2014/main" id="{9DEF3699-519B-B548-A6B7-53F7FE086DF8}"/>
              </a:ext>
            </a:extLst>
          </p:cNvPr>
          <p:cNvSpPr/>
          <p:nvPr/>
        </p:nvSpPr>
        <p:spPr>
          <a:xfrm>
            <a:off x="300625" y="1966585"/>
            <a:ext cx="6713949" cy="4684735"/>
          </a:xfrm>
          <a:prstGeom prst="rect">
            <a:avLst/>
          </a:prstGeom>
        </p:spPr>
        <p:txBody>
          <a:bodyPr vert="horz" lIns="91440" tIns="45720" rIns="91440" bIns="45720" rtlCol="0">
            <a:normAutofit/>
          </a:bodyPr>
          <a:lstStyle/>
          <a:p>
            <a:r>
              <a:rPr lang="fr-CA" sz="2400" dirty="0"/>
              <a:t>« La mytho-histoire [lire hiérohistoire ou métahistoire] s’origine, certes, à un </a:t>
            </a:r>
            <a:r>
              <a:rPr lang="fr-CA" sz="2400" b="1" dirty="0"/>
              <a:t>“drame dans le Ciel” </a:t>
            </a:r>
            <a:r>
              <a:rPr lang="fr-CA" sz="2400" dirty="0"/>
              <a:t>qui a pour héros le III</a:t>
            </a:r>
            <a:r>
              <a:rPr lang="fr-CA" sz="2400" baseline="30000" dirty="0"/>
              <a:t>e</a:t>
            </a:r>
            <a:r>
              <a:rPr lang="fr-CA" sz="2400" dirty="0"/>
              <a:t> Archange issu de la dyade primordiale. Mais cet Archange a arraché de lui-même son propre </a:t>
            </a:r>
            <a:r>
              <a:rPr lang="fr-CA" sz="2400" dirty="0" err="1"/>
              <a:t>Iblîs</a:t>
            </a:r>
            <a:r>
              <a:rPr lang="fr-CA" sz="2400" dirty="0"/>
              <a:t>, comme un Archange Michel remportant sur lui-même sa propre victoire. Il n’est point déchu “à ce monde”, hors du plérôme. Il fut le démiurge de ce monde, mais afin de per­mettre aux siens de combattre, de résorber la postérité de l’ombre, c’est-à-dire la postérité d’</a:t>
            </a:r>
            <a:r>
              <a:rPr lang="fr-CA" sz="2400" dirty="0" err="1"/>
              <a:t>Iblîs</a:t>
            </a:r>
            <a:r>
              <a:rPr lang="fr-CA" sz="2400" dirty="0"/>
              <a:t>. » </a:t>
            </a:r>
            <a:r>
              <a:rPr lang="fr-CA" sz="1300" dirty="0"/>
              <a:t>Corbin, </a:t>
            </a:r>
            <a:r>
              <a:rPr lang="fr-CA" sz="1300" i="1" dirty="0"/>
              <a:t>Avicenne et le récit visionnaire</a:t>
            </a:r>
            <a:r>
              <a:rPr lang="fr-CA" sz="1300" dirty="0"/>
              <a:t>, </a:t>
            </a:r>
            <a:r>
              <a:rPr lang="fr-CA" sz="1300" dirty="0" err="1"/>
              <a:t>Lagrasse</a:t>
            </a:r>
            <a:r>
              <a:rPr lang="fr-CA" sz="1300" dirty="0"/>
              <a:t>, Verdier, coll. « Islam spirituel », 1999, p. 37</a:t>
            </a:r>
            <a:r>
              <a:rPr lang="fr-BE" sz="1300" dirty="0"/>
              <a:t>.</a:t>
            </a:r>
            <a:endParaRPr lang="fr-CA" sz="1300" dirty="0"/>
          </a:p>
        </p:txBody>
      </p:sp>
      <p:sp>
        <p:nvSpPr>
          <p:cNvPr id="13" name="Rectangle 1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Image 2">
            <a:extLst>
              <a:ext uri="{FF2B5EF4-FFF2-40B4-BE49-F238E27FC236}">
                <a16:creationId xmlns:a16="http://schemas.microsoft.com/office/drawing/2014/main" id="{EECF7173-BE41-CA49-8F55-92E06090CDC2}"/>
              </a:ext>
            </a:extLst>
          </p:cNvPr>
          <p:cNvPicPr>
            <a:picLocks noChangeAspect="1"/>
          </p:cNvPicPr>
          <p:nvPr/>
        </p:nvPicPr>
        <p:blipFill rotWithShape="1">
          <a:blip r:embed="rId2"/>
          <a:srcRect r="1" b="4538"/>
          <a:stretch/>
        </p:blipFill>
        <p:spPr>
          <a:xfrm>
            <a:off x="7612260" y="10"/>
            <a:ext cx="4579739" cy="6857990"/>
          </a:xfrm>
          <a:prstGeom prst="rect">
            <a:avLst/>
          </a:prstGeom>
        </p:spPr>
      </p:pic>
      <p:sp>
        <p:nvSpPr>
          <p:cNvPr id="4" name="Espace réservé du numéro de diapositive 3">
            <a:extLst>
              <a:ext uri="{FF2B5EF4-FFF2-40B4-BE49-F238E27FC236}">
                <a16:creationId xmlns:a16="http://schemas.microsoft.com/office/drawing/2014/main" id="{571F1655-79F0-FD48-B1D2-DC74C00429BC}"/>
              </a:ext>
            </a:extLst>
          </p:cNvPr>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418260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1E1649-9CCC-F04E-9578-51251791D7FC}"/>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fr-CA" sz="3700" b="1"/>
              <a:t>Descriptions cosmologiques et « combat spirituel »</a:t>
            </a:r>
            <a:endParaRPr lang="fr-CA" sz="3700"/>
          </a:p>
        </p:txBody>
      </p:sp>
      <p:sp>
        <p:nvSpPr>
          <p:cNvPr id="6" name="Rectangle 5">
            <a:extLst>
              <a:ext uri="{FF2B5EF4-FFF2-40B4-BE49-F238E27FC236}">
                <a16:creationId xmlns:a16="http://schemas.microsoft.com/office/drawing/2014/main" id="{9DEF3699-519B-B548-A6B7-53F7FE086DF8}"/>
              </a:ext>
            </a:extLst>
          </p:cNvPr>
          <p:cNvSpPr/>
          <p:nvPr/>
        </p:nvSpPr>
        <p:spPr>
          <a:xfrm>
            <a:off x="338204" y="1841325"/>
            <a:ext cx="6939418" cy="4822521"/>
          </a:xfrm>
          <a:prstGeom prst="rect">
            <a:avLst/>
          </a:prstGeom>
        </p:spPr>
        <p:txBody>
          <a:bodyPr vert="horz" lIns="91440" tIns="45720" rIns="91440" bIns="45720" rtlCol="0">
            <a:normAutofit/>
          </a:bodyPr>
          <a:lstStyle/>
          <a:p>
            <a:r>
              <a:rPr lang="fr-FR" sz="2000" dirty="0"/>
              <a:t>« Le synchronisme ici annonce la structure propre de l’individualité. Il ne s’agit pas d’un sentiment du “moi” portant celui-ci au rang d’une autonomie solitaire, d’une singularité close sur elle-même. Au moment où l’âme se découvre comme étrangère et solitaire dans un monde qui lui avait été familier, se profile à son horizon une figure </a:t>
            </a:r>
            <a:r>
              <a:rPr lang="fr-FR" sz="2000" i="1" dirty="0"/>
              <a:t>personnelle</a:t>
            </a:r>
            <a:r>
              <a:rPr lang="fr-FR" sz="2000" b="1" i="1" dirty="0"/>
              <a:t>, </a:t>
            </a:r>
            <a:r>
              <a:rPr lang="fr-FR" sz="2000" dirty="0"/>
              <a:t>s’annonçant </a:t>
            </a:r>
            <a:r>
              <a:rPr lang="fr-FR" sz="2000" i="1" dirty="0"/>
              <a:t>personnellement</a:t>
            </a:r>
            <a:r>
              <a:rPr lang="fr-FR" sz="2000" b="1" i="1" dirty="0"/>
              <a:t> </a:t>
            </a:r>
            <a:r>
              <a:rPr lang="fr-FR" sz="2000" dirty="0"/>
              <a:t>à elle, parce qu’elle symbolise </a:t>
            </a:r>
            <a:r>
              <a:rPr lang="fr-FR" sz="2000" i="1" dirty="0"/>
              <a:t>avec</a:t>
            </a:r>
            <a:r>
              <a:rPr lang="fr-FR" sz="2000" b="1" i="1" dirty="0"/>
              <a:t> </a:t>
            </a:r>
            <a:r>
              <a:rPr lang="fr-FR" sz="2000" dirty="0"/>
              <a:t>son fond le plus intime. Autrement dit, l’âme se découvre comme étant la contrepartie terrestre d’un autre être avec lequel elle forme une totalité de structure duelle. Les deux éléments de cette </a:t>
            </a:r>
            <a:r>
              <a:rPr lang="fr-FR" sz="2000" i="1" dirty="0"/>
              <a:t>dualitude</a:t>
            </a:r>
            <a:r>
              <a:rPr lang="fr-FR" sz="2000" b="1" i="1" dirty="0"/>
              <a:t> </a:t>
            </a:r>
            <a:r>
              <a:rPr lang="fr-FR" sz="2000" dirty="0"/>
              <a:t>peuvent être désignés comme le Soi et le Moi, ou comme le Moi céleste transcendant et le Moi terrestre, ou sous d’autres noms encore. »</a:t>
            </a:r>
            <a:r>
              <a:rPr lang="fr-CA" sz="2800" dirty="0"/>
              <a:t> </a:t>
            </a:r>
            <a:r>
              <a:rPr lang="fr-CA" sz="1600" dirty="0"/>
              <a:t>Corbin, </a:t>
            </a:r>
            <a:r>
              <a:rPr lang="fr-CA" sz="1600" i="1" dirty="0"/>
              <a:t>Avicenne et le récit visionnaire</a:t>
            </a:r>
            <a:r>
              <a:rPr lang="fr-CA" sz="1600" dirty="0"/>
              <a:t>, </a:t>
            </a:r>
            <a:r>
              <a:rPr lang="fr-CA" sz="1600" dirty="0" err="1"/>
              <a:t>Lagrasse</a:t>
            </a:r>
            <a:r>
              <a:rPr lang="fr-CA" sz="1600" dirty="0"/>
              <a:t>, Verdier, coll. « Islam spirituel », 1999, p. 31-32.</a:t>
            </a:r>
          </a:p>
        </p:txBody>
      </p:sp>
      <p:sp>
        <p:nvSpPr>
          <p:cNvPr id="13" name="Rectangle 1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Image 2">
            <a:extLst>
              <a:ext uri="{FF2B5EF4-FFF2-40B4-BE49-F238E27FC236}">
                <a16:creationId xmlns:a16="http://schemas.microsoft.com/office/drawing/2014/main" id="{EECF7173-BE41-CA49-8F55-92E06090CDC2}"/>
              </a:ext>
            </a:extLst>
          </p:cNvPr>
          <p:cNvPicPr>
            <a:picLocks noChangeAspect="1"/>
          </p:cNvPicPr>
          <p:nvPr/>
        </p:nvPicPr>
        <p:blipFill rotWithShape="1">
          <a:blip r:embed="rId2"/>
          <a:srcRect r="1" b="4538"/>
          <a:stretch/>
        </p:blipFill>
        <p:spPr>
          <a:xfrm>
            <a:off x="7612260" y="10"/>
            <a:ext cx="4579739" cy="6857990"/>
          </a:xfrm>
          <a:prstGeom prst="rect">
            <a:avLst/>
          </a:prstGeom>
        </p:spPr>
      </p:pic>
      <p:sp>
        <p:nvSpPr>
          <p:cNvPr id="4" name="Espace réservé du numéro de diapositive 3">
            <a:extLst>
              <a:ext uri="{FF2B5EF4-FFF2-40B4-BE49-F238E27FC236}">
                <a16:creationId xmlns:a16="http://schemas.microsoft.com/office/drawing/2014/main" id="{79AD9E2C-DF41-D248-B158-C7515D7AF693}"/>
              </a:ext>
            </a:extLst>
          </p:cNvPr>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261503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1E1649-9CCC-F04E-9578-51251791D7FC}"/>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en-US" sz="3700" b="1" dirty="0"/>
              <a:t>Descriptions </a:t>
            </a:r>
            <a:r>
              <a:rPr lang="en-US" sz="3700" b="1" dirty="0" err="1"/>
              <a:t>cosmologiques</a:t>
            </a:r>
            <a:r>
              <a:rPr lang="en-US" sz="3700" b="1" dirty="0"/>
              <a:t> et « combat </a:t>
            </a:r>
            <a:r>
              <a:rPr lang="en-US" sz="3700" b="1" dirty="0" err="1"/>
              <a:t>spirituel</a:t>
            </a:r>
            <a:r>
              <a:rPr lang="en-US" sz="3700" b="1" dirty="0"/>
              <a:t> »</a:t>
            </a:r>
            <a:endParaRPr lang="en-US" sz="3700" dirty="0"/>
          </a:p>
        </p:txBody>
      </p:sp>
      <p:sp>
        <p:nvSpPr>
          <p:cNvPr id="6" name="Rectangle 5">
            <a:extLst>
              <a:ext uri="{FF2B5EF4-FFF2-40B4-BE49-F238E27FC236}">
                <a16:creationId xmlns:a16="http://schemas.microsoft.com/office/drawing/2014/main" id="{9DEF3699-519B-B548-A6B7-53F7FE086DF8}"/>
              </a:ext>
            </a:extLst>
          </p:cNvPr>
          <p:cNvSpPr/>
          <p:nvPr/>
        </p:nvSpPr>
        <p:spPr>
          <a:xfrm>
            <a:off x="438912" y="1901952"/>
            <a:ext cx="6565392" cy="4773168"/>
          </a:xfrm>
          <a:prstGeom prst="rect">
            <a:avLst/>
          </a:prstGeom>
        </p:spPr>
        <p:txBody>
          <a:bodyPr vert="horz" lIns="91440" tIns="45720" rIns="91440" bIns="45720" rtlCol="0">
            <a:normAutofit fontScale="92500" lnSpcReduction="10000"/>
          </a:bodyPr>
          <a:lstStyle/>
          <a:p>
            <a:pPr algn="just"/>
            <a:r>
              <a:rPr lang="fr-CA" sz="2000" dirty="0"/>
              <a:t>« Si finalement âme et </a:t>
            </a:r>
            <a:r>
              <a:rPr lang="fr-CA" sz="2000" dirty="0" err="1"/>
              <a:t>fravarti</a:t>
            </a:r>
            <a:r>
              <a:rPr lang="fr-CA" sz="2000" dirty="0"/>
              <a:t> ont été identi­fiées l’une à l’autre, c’est parce que l’on concevait les </a:t>
            </a:r>
            <a:r>
              <a:rPr lang="fr-CA" sz="2000" dirty="0" err="1"/>
              <a:t>Fravartis</a:t>
            </a:r>
            <a:r>
              <a:rPr lang="fr-CA" sz="2000" dirty="0"/>
              <a:t> comme ayant, accepté de quitter le royaume de Pure Lumière (un grand nombre d’entre elles </a:t>
            </a:r>
            <a:r>
              <a:rPr lang="fr-CA" sz="2000" dirty="0" err="1"/>
              <a:t>dût-il</a:t>
            </a:r>
            <a:r>
              <a:rPr lang="fr-CA" sz="2000" dirty="0"/>
              <a:t> succomber) pour venir combattre sur terre les Contre-puissances démoniaques. L’âme pure, fidèle à Ohrmazd sur terre, est donc en fait la fravarti même ; elle en est la condition terrestre. Condition passagère qui n’abolit nullement, comme telle, la structure bi-unitaire. Car alors le Double de la </a:t>
            </a:r>
            <a:r>
              <a:rPr lang="fr-CA" sz="2000" dirty="0" err="1"/>
              <a:t>fravarti</a:t>
            </a:r>
            <a:r>
              <a:rPr lang="fr-CA" sz="2000" dirty="0"/>
              <a:t> devenue terrestre est à concevoir comme sa Daēnā, c’est-à-dire comme son Moi céleste qui est la Lumière de sa foi préexistant à sa condition terrestre. La rencontre eschatologique qui confère sa suprême signification au motif de “l’homme et son Ange”, a lieu alors entre la </a:t>
            </a:r>
            <a:r>
              <a:rPr lang="fr-CA" sz="2000" dirty="0" err="1"/>
              <a:t>fravarti</a:t>
            </a:r>
            <a:r>
              <a:rPr lang="fr-CA" sz="2000" dirty="0"/>
              <a:t> et sa Daēnā. » </a:t>
            </a:r>
            <a:r>
              <a:rPr lang="fr-BE" sz="1600" dirty="0"/>
              <a:t>CORBIN, « Le récit d’initiation et l’hermétisme en Iran (Recherche angélologique) », dans </a:t>
            </a:r>
            <a:r>
              <a:rPr lang="fr-BE" sz="1600" i="1" dirty="0"/>
              <a:t>Eranos-Jahrbuch – Der </a:t>
            </a:r>
            <a:r>
              <a:rPr lang="fr-BE" sz="1600" i="1" dirty="0" err="1"/>
              <a:t>Mensch</a:t>
            </a:r>
            <a:r>
              <a:rPr lang="fr-BE" sz="1600" i="1" dirty="0"/>
              <a:t> </a:t>
            </a:r>
            <a:r>
              <a:rPr lang="fr-BE" sz="1600" i="1" dirty="0" err="1"/>
              <a:t>und</a:t>
            </a:r>
            <a:r>
              <a:rPr lang="fr-BE" sz="1600" i="1" dirty="0"/>
              <a:t> die </a:t>
            </a:r>
            <a:r>
              <a:rPr lang="fr-BE" sz="1600" i="1" dirty="0" err="1"/>
              <a:t>mythische</a:t>
            </a:r>
            <a:r>
              <a:rPr lang="fr-BE" sz="1600" i="1" dirty="0"/>
              <a:t> </a:t>
            </a:r>
            <a:r>
              <a:rPr lang="fr-BE" sz="1600" i="1" dirty="0" err="1"/>
              <a:t>Welt</a:t>
            </a:r>
            <a:r>
              <a:rPr lang="fr-BE" sz="1600" dirty="0"/>
              <a:t> édité par Olga FRÖBE-KAPTEYN, vol. XVII/1949, Zürich, Rhein-Verlag, 1950, p. 169.</a:t>
            </a:r>
            <a:endParaRPr lang="fr-CA" sz="1600" dirty="0"/>
          </a:p>
        </p:txBody>
      </p:sp>
      <p:sp>
        <p:nvSpPr>
          <p:cNvPr id="13" name="Rectangle 1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 6">
            <a:extLst>
              <a:ext uri="{FF2B5EF4-FFF2-40B4-BE49-F238E27FC236}">
                <a16:creationId xmlns:a16="http://schemas.microsoft.com/office/drawing/2014/main" id="{A0FED069-EB32-1B43-86DA-E9C951B7A812}"/>
              </a:ext>
            </a:extLst>
          </p:cNvPr>
          <p:cNvPicPr>
            <a:picLocks noChangeAspect="1"/>
          </p:cNvPicPr>
          <p:nvPr/>
        </p:nvPicPr>
        <p:blipFill>
          <a:blip r:embed="rId2"/>
          <a:stretch>
            <a:fillRect/>
          </a:stretch>
        </p:blipFill>
        <p:spPr>
          <a:xfrm>
            <a:off x="7612261" y="91440"/>
            <a:ext cx="4579739" cy="6106319"/>
          </a:xfrm>
          <a:prstGeom prst="rect">
            <a:avLst/>
          </a:prstGeom>
        </p:spPr>
      </p:pic>
      <p:sp>
        <p:nvSpPr>
          <p:cNvPr id="9" name="ZoneTexte 8">
            <a:extLst>
              <a:ext uri="{FF2B5EF4-FFF2-40B4-BE49-F238E27FC236}">
                <a16:creationId xmlns:a16="http://schemas.microsoft.com/office/drawing/2014/main" id="{09523991-778C-564C-AF1F-3D1A18428AB1}"/>
              </a:ext>
            </a:extLst>
          </p:cNvPr>
          <p:cNvSpPr txBox="1"/>
          <p:nvPr/>
        </p:nvSpPr>
        <p:spPr>
          <a:xfrm>
            <a:off x="7706657" y="6304895"/>
            <a:ext cx="4390946" cy="461665"/>
          </a:xfrm>
          <a:prstGeom prst="rect">
            <a:avLst/>
          </a:prstGeom>
          <a:noFill/>
        </p:spPr>
        <p:txBody>
          <a:bodyPr wrap="none" rtlCol="0">
            <a:spAutoFit/>
          </a:bodyPr>
          <a:lstStyle/>
          <a:p>
            <a:r>
              <a:rPr lang="fr-BE" sz="2400" i="1" dirty="0"/>
              <a:t>Eranos-Jahrbuch, </a:t>
            </a:r>
            <a:r>
              <a:rPr lang="fr-BE" sz="2400" dirty="0"/>
              <a:t>vol. XVII/1949</a:t>
            </a:r>
            <a:endParaRPr lang="fr-CA" sz="2400" dirty="0"/>
          </a:p>
        </p:txBody>
      </p:sp>
      <p:sp>
        <p:nvSpPr>
          <p:cNvPr id="3" name="Espace réservé du numéro de diapositive 2">
            <a:extLst>
              <a:ext uri="{FF2B5EF4-FFF2-40B4-BE49-F238E27FC236}">
                <a16:creationId xmlns:a16="http://schemas.microsoft.com/office/drawing/2014/main" id="{73D007F9-C8C2-A84D-AD93-C3A32AAB034D}"/>
              </a:ext>
            </a:extLst>
          </p:cNvPr>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1943551742"/>
      </p:ext>
    </p:extLst>
  </p:cSld>
  <p:clrMapOvr>
    <a:masterClrMapping/>
  </p:clrMapOvr>
</p:sld>
</file>

<file path=ppt/theme/theme1.xml><?xml version="1.0" encoding="utf-8"?>
<a:theme xmlns:a="http://schemas.openxmlformats.org/drawingml/2006/main" name="Cadrag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440</Words>
  <Application>Microsoft Macintosh PowerPoint</Application>
  <PresentationFormat>Grand écran</PresentationFormat>
  <Paragraphs>119</Paragraphs>
  <Slides>35</Slides>
  <Notes>0</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35</vt:i4>
      </vt:variant>
    </vt:vector>
  </HeadingPairs>
  <TitlesOfParts>
    <vt:vector size="38" baseType="lpstr">
      <vt:lpstr>Calibri</vt:lpstr>
      <vt:lpstr>Franklin Gothic Book</vt:lpstr>
      <vt:lpstr>Cadrage</vt:lpstr>
      <vt:lpstr>la notion de Combat chez Henry Corbin</vt:lpstr>
      <vt:lpstr>Introduction</vt:lpstr>
      <vt:lpstr>L’expression du combat</vt:lpstr>
      <vt:lpstr>Descriptions cosmologiques et « combat spirituel »</vt:lpstr>
      <vt:lpstr>Descriptions cosmologiques et « combat spirituel »</vt:lpstr>
      <vt:lpstr>Descriptions cosmologiques et « combat spirituel » </vt:lpstr>
      <vt:lpstr>Descriptions cosmologiques et « combat spirituel »</vt:lpstr>
      <vt:lpstr>Descriptions cosmologiques et « combat spirituel »</vt:lpstr>
      <vt:lpstr>Descriptions cosmologiques et « combat spirituel »</vt:lpstr>
      <vt:lpstr>Descriptions cosmologiques et « combat spirituel »</vt:lpstr>
      <vt:lpstr>Évolution du thème du combat</vt:lpstr>
      <vt:lpstr>Le positionnement corbinien</vt:lpstr>
      <vt:lpstr>Évolution du thème du combat</vt:lpstr>
      <vt:lpstr>Évolution du thème du combat</vt:lpstr>
      <vt:lpstr>POSITIONNEMENT PROTESTANT DE CORBIN</vt:lpstr>
      <vt:lpstr>Positionnement protestant de Corbin</vt:lpstr>
      <vt:lpstr>Positionnement protestant de Corbin</vt:lpstr>
      <vt:lpstr>Positionnement protestant de Corbin</vt:lpstr>
      <vt:lpstr>Positionnement protestant de Corbin</vt:lpstr>
      <vt:lpstr>Positionnement protestant de Corbin</vt:lpstr>
      <vt:lpstr>De l’actualité du combat spirituel</vt:lpstr>
      <vt:lpstr>De l’actualité du combat spirituel</vt:lpstr>
      <vt:lpstr>Présentation PowerPoint</vt:lpstr>
      <vt:lpstr>De l’actualité du combat spirituel</vt:lpstr>
      <vt:lpstr>De l’actualité du combat spirituel</vt:lpstr>
      <vt:lpstr>De l’actualité du combat spirituel</vt:lpstr>
      <vt:lpstr>De l’actualité du combat spirituel</vt:lpstr>
      <vt:lpstr>De l’actualité du combat spirituel</vt:lpstr>
      <vt:lpstr>Combat pour l’âme du monde</vt:lpstr>
      <vt:lpstr>Combat pour l’âme du monde </vt:lpstr>
      <vt:lpstr>Présentation PowerPoint</vt:lpstr>
      <vt:lpstr>Combat pour l’âme du monde </vt:lpstr>
      <vt:lpstr>Combat pour l’âme du monde </vt:lpstr>
      <vt:lpstr>Combat pour l’âme du monde </vt:lpstr>
      <vt:lpstr>Croisades et djihad | Dupront et Corbin, 1959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Quelques recherches historiques sur la notion de Combat chez Henry Corbin</dc:title>
  <dc:creator>Daniel Proulx</dc:creator>
  <cp:lastModifiedBy>Daniel Proulx</cp:lastModifiedBy>
  <cp:revision>9</cp:revision>
  <cp:lastPrinted>2019-11-30T06:26:22Z</cp:lastPrinted>
  <dcterms:created xsi:type="dcterms:W3CDTF">2019-11-29T17:05:21Z</dcterms:created>
  <dcterms:modified xsi:type="dcterms:W3CDTF">2019-12-03T19:23:39Z</dcterms:modified>
</cp:coreProperties>
</file>